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1"/>
  </p:sldMasterIdLst>
  <p:notesMasterIdLst>
    <p:notesMasterId r:id="rId23"/>
  </p:notesMasterIdLst>
  <p:handoutMasterIdLst>
    <p:handoutMasterId r:id="rId24"/>
  </p:handoutMasterIdLst>
  <p:sldIdLst>
    <p:sldId id="302" r:id="rId2"/>
    <p:sldId id="256" r:id="rId3"/>
    <p:sldId id="259" r:id="rId4"/>
    <p:sldId id="343" r:id="rId5"/>
    <p:sldId id="309" r:id="rId6"/>
    <p:sldId id="269" r:id="rId7"/>
    <p:sldId id="322" r:id="rId8"/>
    <p:sldId id="344" r:id="rId9"/>
    <p:sldId id="333" r:id="rId10"/>
    <p:sldId id="334" r:id="rId11"/>
    <p:sldId id="339" r:id="rId12"/>
    <p:sldId id="335" r:id="rId13"/>
    <p:sldId id="336" r:id="rId14"/>
    <p:sldId id="340" r:id="rId15"/>
    <p:sldId id="345" r:id="rId16"/>
    <p:sldId id="342" r:id="rId17"/>
    <p:sldId id="337" r:id="rId18"/>
    <p:sldId id="338" r:id="rId19"/>
    <p:sldId id="341" r:id="rId20"/>
    <p:sldId id="263" r:id="rId21"/>
    <p:sldId id="331" r:id="rId22"/>
  </p:sldIdLst>
  <p:sldSz cx="9144000" cy="6858000" type="screen4x3"/>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 userDrawn="1">
          <p15:clr>
            <a:srgbClr val="A4A3A4"/>
          </p15:clr>
        </p15:guide>
        <p15:guide id="2" pos="272" userDrawn="1">
          <p15:clr>
            <a:srgbClr val="A4A3A4"/>
          </p15:clr>
        </p15:guide>
        <p15:guide id="3" pos="54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DEEC"/>
    <a:srgbClr val="88CDAF"/>
    <a:srgbClr val="B2E3CE"/>
    <a:srgbClr val="99D3BB"/>
    <a:srgbClr val="A0DCC3"/>
    <a:srgbClr val="B3FFDE"/>
    <a:srgbClr val="00AF66"/>
    <a:srgbClr val="0BA551"/>
    <a:srgbClr val="0CB056"/>
    <a:srgbClr val="0A99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EA2989-B240-466C-BEE8-9D88F004EBD1}" v="25" dt="2026-03-17T09:21:39.8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43" autoAdjust="0"/>
    <p:restoredTop sz="96721" autoAdjust="0"/>
  </p:normalViewPr>
  <p:slideViewPr>
    <p:cSldViewPr snapToGrid="0">
      <p:cViewPr varScale="1">
        <p:scale>
          <a:sx n="107" d="100"/>
          <a:sy n="107" d="100"/>
        </p:scale>
        <p:origin x="2112" y="108"/>
      </p:cViewPr>
      <p:guideLst>
        <p:guide orient="horz" pos="799"/>
        <p:guide pos="272"/>
        <p:guide pos="5488"/>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2" d="100"/>
          <a:sy n="82" d="100"/>
        </p:scale>
        <p:origin x="2026" y="8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A1871128-3E41-9D6A-66D9-4572E494325E}"/>
              </a:ext>
            </a:extLst>
          </p:cNvPr>
          <p:cNvSpPr>
            <a:spLocks noGrp="1"/>
          </p:cNvSpPr>
          <p:nvPr>
            <p:ph type="hdr" sz="quarter"/>
          </p:nvPr>
        </p:nvSpPr>
        <p:spPr>
          <a:xfrm>
            <a:off x="1" y="1"/>
            <a:ext cx="2945406" cy="497333"/>
          </a:xfrm>
          <a:prstGeom prst="rect">
            <a:avLst/>
          </a:prstGeom>
        </p:spPr>
        <p:txBody>
          <a:bodyPr vert="horz" lIns="88194" tIns="44097" rIns="88194" bIns="44097"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E3A27D0-FA22-F5DB-1F53-66B962197EEC}"/>
              </a:ext>
            </a:extLst>
          </p:cNvPr>
          <p:cNvSpPr>
            <a:spLocks noGrp="1"/>
          </p:cNvSpPr>
          <p:nvPr>
            <p:ph type="dt" sz="quarter" idx="1"/>
          </p:nvPr>
        </p:nvSpPr>
        <p:spPr>
          <a:xfrm>
            <a:off x="3850750" y="1"/>
            <a:ext cx="2945405" cy="497333"/>
          </a:xfrm>
          <a:prstGeom prst="rect">
            <a:avLst/>
          </a:prstGeom>
        </p:spPr>
        <p:txBody>
          <a:bodyPr vert="horz" lIns="88194" tIns="44097" rIns="88194" bIns="44097" rtlCol="0"/>
          <a:lstStyle>
            <a:lvl1pPr algn="r">
              <a:defRPr sz="1200"/>
            </a:lvl1pPr>
          </a:lstStyle>
          <a:p>
            <a:fld id="{8C586151-0DDA-4012-9F83-898210E41BEF}" type="datetimeFigureOut">
              <a:rPr kumimoji="1" lang="ja-JP" altLang="en-US" smtClean="0"/>
              <a:t>2026/3/17</a:t>
            </a:fld>
            <a:endParaRPr kumimoji="1" lang="ja-JP" altLang="en-US"/>
          </a:p>
        </p:txBody>
      </p:sp>
      <p:sp>
        <p:nvSpPr>
          <p:cNvPr id="4" name="フッター プレースホルダー 3">
            <a:extLst>
              <a:ext uri="{FF2B5EF4-FFF2-40B4-BE49-F238E27FC236}">
                <a16:creationId xmlns:a16="http://schemas.microsoft.com/office/drawing/2014/main" id="{D522E3F8-C4DF-F716-9460-697A6307EE15}"/>
              </a:ext>
            </a:extLst>
          </p:cNvPr>
          <p:cNvSpPr>
            <a:spLocks noGrp="1"/>
          </p:cNvSpPr>
          <p:nvPr>
            <p:ph type="ftr" sz="quarter" idx="2"/>
          </p:nvPr>
        </p:nvSpPr>
        <p:spPr>
          <a:xfrm>
            <a:off x="1" y="9429305"/>
            <a:ext cx="2945406" cy="497333"/>
          </a:xfrm>
          <a:prstGeom prst="rect">
            <a:avLst/>
          </a:prstGeom>
        </p:spPr>
        <p:txBody>
          <a:bodyPr vert="horz" lIns="88194" tIns="44097" rIns="88194" bIns="44097"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9CCDDFA-8F82-0A9E-8B65-0AD38759A91C}"/>
              </a:ext>
            </a:extLst>
          </p:cNvPr>
          <p:cNvSpPr>
            <a:spLocks noGrp="1"/>
          </p:cNvSpPr>
          <p:nvPr>
            <p:ph type="sldNum" sz="quarter" idx="3"/>
          </p:nvPr>
        </p:nvSpPr>
        <p:spPr>
          <a:xfrm>
            <a:off x="3850750" y="9429305"/>
            <a:ext cx="2945405" cy="497333"/>
          </a:xfrm>
          <a:prstGeom prst="rect">
            <a:avLst/>
          </a:prstGeom>
        </p:spPr>
        <p:txBody>
          <a:bodyPr vert="horz" lIns="88194" tIns="44097" rIns="88194" bIns="44097" rtlCol="0" anchor="b"/>
          <a:lstStyle>
            <a:lvl1pPr algn="r">
              <a:defRPr sz="1200"/>
            </a:lvl1pPr>
          </a:lstStyle>
          <a:p>
            <a:fld id="{926E279D-2F8B-406D-8AB8-DA3AB06CC117}" type="slidenum">
              <a:rPr kumimoji="1" lang="ja-JP" altLang="en-US" smtClean="0"/>
              <a:t>‹#›</a:t>
            </a:fld>
            <a:endParaRPr kumimoji="1" lang="ja-JP" altLang="en-US"/>
          </a:p>
        </p:txBody>
      </p:sp>
    </p:spTree>
    <p:extLst>
      <p:ext uri="{BB962C8B-B14F-4D97-AF65-F5344CB8AC3E}">
        <p14:creationId xmlns:p14="http://schemas.microsoft.com/office/powerpoint/2010/main" val="106353094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6"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5447" cy="497839"/>
          </a:xfrm>
          <a:prstGeom prst="rect">
            <a:avLst/>
          </a:prstGeom>
        </p:spPr>
        <p:txBody>
          <a:bodyPr vert="horz" lIns="91307" tIns="45654" rIns="91307" bIns="45654"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643" y="0"/>
            <a:ext cx="2945447" cy="497839"/>
          </a:xfrm>
          <a:prstGeom prst="rect">
            <a:avLst/>
          </a:prstGeom>
        </p:spPr>
        <p:txBody>
          <a:bodyPr vert="horz" lIns="91307" tIns="45654" rIns="91307" bIns="45654" rtlCol="0"/>
          <a:lstStyle>
            <a:lvl1pPr algn="r">
              <a:defRPr sz="1200"/>
            </a:lvl1pPr>
          </a:lstStyle>
          <a:p>
            <a:fld id="{9260379F-5817-44C9-ADDC-2E2AC71306D2}"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307" tIns="45654" rIns="91307" bIns="45654" rtlCol="0" anchor="ctr"/>
          <a:lstStyle/>
          <a:p>
            <a:endParaRPr lang="ja-JP" altLang="en-US"/>
          </a:p>
        </p:txBody>
      </p:sp>
      <p:sp>
        <p:nvSpPr>
          <p:cNvPr id="5" name="ノート プレースホルダー 4"/>
          <p:cNvSpPr>
            <a:spLocks noGrp="1"/>
          </p:cNvSpPr>
          <p:nvPr>
            <p:ph type="body" sz="quarter" idx="3"/>
          </p:nvPr>
        </p:nvSpPr>
        <p:spPr>
          <a:xfrm>
            <a:off x="680086" y="4777028"/>
            <a:ext cx="5437506" cy="3908187"/>
          </a:xfrm>
          <a:prstGeom prst="rect">
            <a:avLst/>
          </a:prstGeom>
        </p:spPr>
        <p:txBody>
          <a:bodyPr vert="horz" lIns="91307" tIns="45654" rIns="91307" bIns="4565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28800"/>
            <a:ext cx="2945447" cy="497839"/>
          </a:xfrm>
          <a:prstGeom prst="rect">
            <a:avLst/>
          </a:prstGeom>
        </p:spPr>
        <p:txBody>
          <a:bodyPr vert="horz" lIns="91307" tIns="45654" rIns="91307" bIns="45654"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643" y="9428800"/>
            <a:ext cx="2945447" cy="497839"/>
          </a:xfrm>
          <a:prstGeom prst="rect">
            <a:avLst/>
          </a:prstGeom>
        </p:spPr>
        <p:txBody>
          <a:bodyPr vert="horz" lIns="91307" tIns="45654" rIns="91307" bIns="45654" rtlCol="0" anchor="b"/>
          <a:lstStyle>
            <a:lvl1pPr algn="r">
              <a:defRPr sz="1200"/>
            </a:lvl1pPr>
          </a:lstStyle>
          <a:p>
            <a:fld id="{B8E45F87-4A19-4396-AB9A-DF18271AEE30}" type="slidenum">
              <a:rPr kumimoji="1" lang="ja-JP" altLang="en-US" smtClean="0"/>
              <a:t>‹#›</a:t>
            </a:fld>
            <a:endParaRPr kumimoji="1" lang="ja-JP" altLang="en-US"/>
          </a:p>
        </p:txBody>
      </p:sp>
    </p:spTree>
    <p:extLst>
      <p:ext uri="{BB962C8B-B14F-4D97-AF65-F5344CB8AC3E}">
        <p14:creationId xmlns:p14="http://schemas.microsoft.com/office/powerpoint/2010/main" val="39017367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見開きタイトル">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E38F486-717D-4B0B-AA96-D491B08CDE9C}"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正方形/長方形 6">
            <a:extLst>
              <a:ext uri="{FF2B5EF4-FFF2-40B4-BE49-F238E27FC236}">
                <a16:creationId xmlns:a16="http://schemas.microsoft.com/office/drawing/2014/main" id="{5718D843-1677-4812-A8F4-94485F1E0171}"/>
              </a:ext>
            </a:extLst>
          </p:cNvPr>
          <p:cNvSpPr/>
          <p:nvPr userDrawn="1"/>
        </p:nvSpPr>
        <p:spPr>
          <a:xfrm>
            <a:off x="0" y="-48322"/>
            <a:ext cx="9144000" cy="3477322"/>
          </a:xfrm>
          <a:prstGeom prst="rect">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74278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図版">
    <p:bg>
      <p:bgRef idx="1002">
        <a:schemeClr val="bg1"/>
      </p:bgRef>
    </p:bg>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F60F991F-926A-F679-4C24-D61A8F46A7FB}"/>
              </a:ext>
            </a:extLst>
          </p:cNvPr>
          <p:cNvSpPr/>
          <p:nvPr userDrawn="1"/>
        </p:nvSpPr>
        <p:spPr>
          <a:xfrm>
            <a:off x="-168676" y="-195309"/>
            <a:ext cx="9401453" cy="861134"/>
          </a:xfrm>
          <a:custGeom>
            <a:avLst/>
            <a:gdLst>
              <a:gd name="connsiteX0" fmla="*/ 0 w 9401453"/>
              <a:gd name="connsiteY0" fmla="*/ 0 h 861134"/>
              <a:gd name="connsiteX1" fmla="*/ 9401453 w 9401453"/>
              <a:gd name="connsiteY1" fmla="*/ 0 h 861134"/>
              <a:gd name="connsiteX2" fmla="*/ 9401453 w 9401453"/>
              <a:gd name="connsiteY2" fmla="*/ 257453 h 861134"/>
              <a:gd name="connsiteX3" fmla="*/ 2157274 w 9401453"/>
              <a:gd name="connsiteY3" fmla="*/ 257453 h 861134"/>
              <a:gd name="connsiteX4" fmla="*/ 2157274 w 9401453"/>
              <a:gd name="connsiteY4" fmla="*/ 861134 h 861134"/>
              <a:gd name="connsiteX5" fmla="*/ 0 w 9401453"/>
              <a:gd name="connsiteY5" fmla="*/ 861134 h 861134"/>
              <a:gd name="connsiteX6" fmla="*/ 0 w 9401453"/>
              <a:gd name="connsiteY6" fmla="*/ 0 h 861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1453" h="861134">
                <a:moveTo>
                  <a:pt x="0" y="0"/>
                </a:moveTo>
                <a:lnTo>
                  <a:pt x="9401453" y="0"/>
                </a:lnTo>
                <a:lnTo>
                  <a:pt x="9401453" y="257453"/>
                </a:lnTo>
                <a:lnTo>
                  <a:pt x="2157274" y="257453"/>
                </a:lnTo>
                <a:lnTo>
                  <a:pt x="2157274" y="861134"/>
                </a:lnTo>
                <a:lnTo>
                  <a:pt x="0" y="861134"/>
                </a:lnTo>
                <a:lnTo>
                  <a:pt x="0" y="0"/>
                </a:lnTo>
                <a:close/>
              </a:path>
            </a:pathLst>
          </a:custGeom>
          <a:solidFill>
            <a:srgbClr val="A7DEE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4F8B75DE-676E-40B6-9CDA-BD4C728AC47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テキスト ボックス 6">
            <a:extLst>
              <a:ext uri="{FF2B5EF4-FFF2-40B4-BE49-F238E27FC236}">
                <a16:creationId xmlns:a16="http://schemas.microsoft.com/office/drawing/2014/main" id="{ABFF5CAE-B56C-95DA-DA6F-AF31AA2796A3}"/>
              </a:ext>
            </a:extLst>
          </p:cNvPr>
          <p:cNvSpPr txBox="1"/>
          <p:nvPr userDrawn="1"/>
        </p:nvSpPr>
        <p:spPr>
          <a:xfrm>
            <a:off x="432833" y="18861"/>
            <a:ext cx="1129639"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導入</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2906141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小見出し２">
    <p:bg>
      <p:bgRef idx="1002">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7BC1D3A-BC93-4558-8E9D-7728BFCCE72F}"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2" name="フリーフォーム: 図形 1">
            <a:extLst>
              <a:ext uri="{FF2B5EF4-FFF2-40B4-BE49-F238E27FC236}">
                <a16:creationId xmlns:a16="http://schemas.microsoft.com/office/drawing/2014/main" id="{A7A769B5-14E8-466D-FFE5-EF5314B7E995}"/>
              </a:ext>
            </a:extLst>
          </p:cNvPr>
          <p:cNvSpPr/>
          <p:nvPr userDrawn="1"/>
        </p:nvSpPr>
        <p:spPr>
          <a:xfrm>
            <a:off x="-242824" y="-157717"/>
            <a:ext cx="9534144" cy="908304"/>
          </a:xfrm>
          <a:custGeom>
            <a:avLst/>
            <a:gdLst>
              <a:gd name="connsiteX0" fmla="*/ 9534144 w 9534144"/>
              <a:gd name="connsiteY0" fmla="*/ 0 h 908304"/>
              <a:gd name="connsiteX1" fmla="*/ 9534144 w 9534144"/>
              <a:gd name="connsiteY1" fmla="*/ 377952 h 908304"/>
              <a:gd name="connsiteX2" fmla="*/ 7382256 w 9534144"/>
              <a:gd name="connsiteY2" fmla="*/ 377952 h 908304"/>
              <a:gd name="connsiteX3" fmla="*/ 7382256 w 9534144"/>
              <a:gd name="connsiteY3" fmla="*/ 908304 h 908304"/>
              <a:gd name="connsiteX4" fmla="*/ 0 w 9534144"/>
              <a:gd name="connsiteY4" fmla="*/ 908304 h 908304"/>
              <a:gd name="connsiteX5" fmla="*/ 0 w 9534144"/>
              <a:gd name="connsiteY5" fmla="*/ 0 h 908304"/>
              <a:gd name="connsiteX6" fmla="*/ 9534144 w 9534144"/>
              <a:gd name="connsiteY6" fmla="*/ 0 h 9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34144" h="908304">
                <a:moveTo>
                  <a:pt x="9534144" y="0"/>
                </a:moveTo>
                <a:lnTo>
                  <a:pt x="9534144" y="377952"/>
                </a:lnTo>
                <a:lnTo>
                  <a:pt x="7382256" y="377952"/>
                </a:lnTo>
                <a:lnTo>
                  <a:pt x="7382256" y="908304"/>
                </a:lnTo>
                <a:lnTo>
                  <a:pt x="0" y="908304"/>
                </a:lnTo>
                <a:lnTo>
                  <a:pt x="0" y="0"/>
                </a:lnTo>
                <a:lnTo>
                  <a:pt x="9534144" y="0"/>
                </a:lnTo>
                <a:close/>
              </a:path>
            </a:pathLst>
          </a:custGeom>
          <a:solidFill>
            <a:srgbClr val="A7DEE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7776395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活用">
    <p:bg>
      <p:bgPr>
        <a:solidFill>
          <a:schemeClr val="bg1"/>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8A62DB11-B754-4E4A-9C45-D6599F11F1D6}"/>
              </a:ext>
            </a:extLst>
          </p:cNvPr>
          <p:cNvSpPr/>
          <p:nvPr userDrawn="1"/>
        </p:nvSpPr>
        <p:spPr>
          <a:xfrm>
            <a:off x="-136851" y="-131418"/>
            <a:ext cx="2516795" cy="905904"/>
          </a:xfrm>
          <a:prstGeom prst="rect">
            <a:avLst/>
          </a:prstGeom>
          <a:solidFill>
            <a:srgbClr val="A7DEE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E9625BD3-0AF2-436D-BC90-20AA90F8318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3" name="テキスト ボックス 2">
            <a:extLst>
              <a:ext uri="{FF2B5EF4-FFF2-40B4-BE49-F238E27FC236}">
                <a16:creationId xmlns:a16="http://schemas.microsoft.com/office/drawing/2014/main" id="{CB30109B-BAFB-39A1-A089-2BE0D1ED80E4}"/>
              </a:ext>
            </a:extLst>
          </p:cNvPr>
          <p:cNvSpPr txBox="1"/>
          <p:nvPr userDrawn="1"/>
        </p:nvSpPr>
        <p:spPr>
          <a:xfrm>
            <a:off x="370687" y="74194"/>
            <a:ext cx="1679093"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まとめ</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6737851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03F3BADA-230D-4212-A026-A9871BAB99F3}" type="datetime1">
              <a:rPr lang="en-US" altLang="ja-JP" smtClean="0"/>
              <a:t>3/17/2026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47760" y="6287137"/>
            <a:ext cx="441960" cy="365125"/>
          </a:xfrm>
          <a:prstGeom prst="rect">
            <a:avLst/>
          </a:prstGeom>
        </p:spPr>
        <p:txBody>
          <a:bodyPr vert="horz" lIns="91440" tIns="45720" rIns="91440" bIns="45720" rtlCol="0" anchor="ctr"/>
          <a:lstStyle>
            <a:lvl1pPr algn="ctr">
              <a:defRPr sz="1600">
                <a:solidFill>
                  <a:schemeClr val="tx1"/>
                </a:solidFill>
                <a:latin typeface="游ゴシック" panose="020B0400000000000000" pitchFamily="50" charset="-128"/>
                <a:ea typeface="游ゴシック" panose="020B0400000000000000" pitchFamily="50" charset="-128"/>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35007596"/>
      </p:ext>
    </p:extLst>
  </p:cSld>
  <p:clrMap bg1="lt1" tx1="dk1" bg2="lt2" tx2="dk2" accent1="accent1" accent2="accent2" accent3="accent3" accent4="accent4" accent5="accent5" accent6="accent6" hlink="hlink" folHlink="folHlink"/>
  <p:sldLayoutIdLst>
    <p:sldLayoutId id="2147483685" r:id="rId1"/>
    <p:sldLayoutId id="2147483763" r:id="rId2"/>
    <p:sldLayoutId id="2147483764" r:id="rId3"/>
    <p:sldLayoutId id="2147483758" r:id="rId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5">
            <a:extLst>
              <a:ext uri="{FF2B5EF4-FFF2-40B4-BE49-F238E27FC236}">
                <a16:creationId xmlns:a16="http://schemas.microsoft.com/office/drawing/2014/main" id="{48811655-98E4-4CCD-A0D1-19DD9BD4FD15}"/>
              </a:ext>
            </a:extLst>
          </p:cNvPr>
          <p:cNvSpPr txBox="1">
            <a:spLocks/>
          </p:cNvSpPr>
          <p:nvPr/>
        </p:nvSpPr>
        <p:spPr>
          <a:xfrm>
            <a:off x="1239630" y="1653539"/>
            <a:ext cx="7076164" cy="1047751"/>
          </a:xfrm>
          <a:prstGeom prst="rect">
            <a:avLst/>
          </a:prstGeom>
        </p:spPr>
        <p:txBody>
          <a:bodyPr vert="horz" lIns="0" tIns="36000" rIns="0" bIns="0" rtlCol="0" anchor="ctr" anchorCtr="0">
            <a:noAutofit/>
          </a:bodyPr>
          <a:lstStyle>
            <a:lvl1pPr algn="ctr" defTabSz="914400" rtl="0" eaLnBrk="1" latinLnBrk="0" hangingPunct="1">
              <a:lnSpc>
                <a:spcPct val="90000"/>
              </a:lnSpc>
              <a:spcBef>
                <a:spcPct val="0"/>
              </a:spcBef>
              <a:buNone/>
              <a:defRPr kumimoji="1" sz="6000" b="1" kern="1200">
                <a:solidFill>
                  <a:schemeClr val="tx1"/>
                </a:solidFill>
                <a:latin typeface="+mj-lt"/>
                <a:ea typeface="+mj-ea"/>
                <a:cs typeface="+mj-cs"/>
              </a:defRPr>
            </a:lvl1pPr>
          </a:lstStyle>
          <a:p>
            <a:pPr algn="l">
              <a:lnSpc>
                <a:spcPct val="100000"/>
              </a:lnSpc>
            </a:pPr>
            <a:r>
              <a:rPr lang="ja-JP" altLang="en-US" sz="5400" dirty="0">
                <a:latin typeface="游ゴシック" panose="020B0400000000000000" pitchFamily="50" charset="-128"/>
                <a:ea typeface="游ゴシック" panose="020B0400000000000000" pitchFamily="50" charset="-128"/>
              </a:rPr>
              <a:t>３ さまざまな交通網の</a:t>
            </a:r>
            <a:endParaRPr lang="en-US" altLang="ja-JP" sz="5400" dirty="0">
              <a:latin typeface="游ゴシック" panose="020B0400000000000000" pitchFamily="50" charset="-128"/>
              <a:ea typeface="游ゴシック" panose="020B0400000000000000" pitchFamily="50" charset="-128"/>
            </a:endParaRPr>
          </a:p>
          <a:p>
            <a:pPr algn="l">
              <a:lnSpc>
                <a:spcPct val="100000"/>
              </a:lnSpc>
            </a:pPr>
            <a:r>
              <a:rPr lang="ja-JP" altLang="en-US" sz="5400" dirty="0">
                <a:latin typeface="游ゴシック" panose="020B0400000000000000" pitchFamily="50" charset="-128"/>
                <a:ea typeface="游ゴシック" panose="020B0400000000000000" pitchFamily="50" charset="-128"/>
              </a:rPr>
              <a:t>　 発達</a:t>
            </a:r>
          </a:p>
        </p:txBody>
      </p:sp>
      <p:sp>
        <p:nvSpPr>
          <p:cNvPr id="6" name="字幕 6">
            <a:extLst>
              <a:ext uri="{FF2B5EF4-FFF2-40B4-BE49-F238E27FC236}">
                <a16:creationId xmlns:a16="http://schemas.microsoft.com/office/drawing/2014/main" id="{9CA9CDCF-E989-4CAB-83D6-AF27E856B26C}"/>
              </a:ext>
            </a:extLst>
          </p:cNvPr>
          <p:cNvSpPr txBox="1">
            <a:spLocks/>
          </p:cNvSpPr>
          <p:nvPr/>
        </p:nvSpPr>
        <p:spPr>
          <a:xfrm>
            <a:off x="1177789" y="4156711"/>
            <a:ext cx="7199845" cy="226263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marL="1431925" lvl="0" indent="-1431925">
              <a:lnSpc>
                <a:spcPct val="100000"/>
              </a:lnSpc>
              <a:spcBef>
                <a:spcPts val="0"/>
              </a:spcBef>
              <a:tabLst>
                <a:tab pos="1431925" algn="l"/>
              </a:tabLst>
              <a:defRPr/>
            </a:pPr>
            <a:r>
              <a:rPr lang="ja-JP" altLang="en-US" sz="2800" dirty="0">
                <a:solidFill>
                  <a:prstClr val="black"/>
                </a:solidFill>
                <a:latin typeface="游ゴシック" panose="020B0400000000000000" pitchFamily="50" charset="-128"/>
                <a:ea typeface="游ゴシック" panose="020B0400000000000000" pitchFamily="50" charset="-128"/>
              </a:rPr>
              <a:t>１</a:t>
            </a:r>
            <a:r>
              <a:rPr kumimoji="1" lang="ja-JP" altLang="en-US" sz="2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部　</a:t>
            </a:r>
            <a:r>
              <a:rPr lang="ja-JP" altLang="en-US" sz="2800" dirty="0">
                <a:solidFill>
                  <a:prstClr val="black"/>
                </a:solidFill>
                <a:latin typeface="游ゴシック" panose="020B0400000000000000" pitchFamily="50" charset="-128"/>
                <a:ea typeface="游ゴシック" panose="020B0400000000000000" pitchFamily="50" charset="-128"/>
              </a:rPr>
              <a:t>地図でとらえる現代世界</a:t>
            </a:r>
            <a:endParaRPr kumimoji="1" lang="en-US" altLang="ja-JP" sz="2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1431925" lvl="0" indent="-1431925">
              <a:lnSpc>
                <a:spcPct val="100000"/>
              </a:lnSpc>
              <a:spcBef>
                <a:spcPts val="0"/>
              </a:spcBef>
              <a:tabLst>
                <a:tab pos="1431925" algn="l"/>
              </a:tabLst>
              <a:defRPr/>
            </a:pPr>
            <a:r>
              <a:rPr lang="ja-JP" altLang="en-US" sz="2800" dirty="0">
                <a:solidFill>
                  <a:prstClr val="black"/>
                </a:solidFill>
                <a:latin typeface="游ゴシック" panose="020B0400000000000000" pitchFamily="50" charset="-128"/>
                <a:ea typeface="游ゴシック" panose="020B0400000000000000" pitchFamily="50" charset="-128"/>
              </a:rPr>
              <a:t>２</a:t>
            </a:r>
            <a:r>
              <a:rPr kumimoji="1" lang="ja-JP" altLang="en-US" sz="2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章　</a:t>
            </a:r>
            <a:r>
              <a:rPr lang="ja-JP" altLang="en-US" sz="2800" dirty="0">
                <a:solidFill>
                  <a:prstClr val="black"/>
                </a:solidFill>
                <a:latin typeface="游ゴシック" panose="020B0400000000000000" pitchFamily="50" charset="-128"/>
                <a:ea typeface="游ゴシック" panose="020B0400000000000000" pitchFamily="50" charset="-128"/>
              </a:rPr>
              <a:t>結びつきを深める現代世界</a:t>
            </a:r>
            <a:endParaRPr kumimoji="1" lang="en-US" altLang="ja-JP" sz="2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1431925" lvl="0" indent="-1431925">
              <a:lnSpc>
                <a:spcPct val="100000"/>
              </a:lnSpc>
              <a:spcBef>
                <a:spcPts val="0"/>
              </a:spcBef>
              <a:tabLst>
                <a:tab pos="1431925" algn="l"/>
              </a:tabLst>
              <a:defRPr/>
            </a:pPr>
            <a:r>
              <a:rPr kumimoji="1" lang="ja-JP" altLang="en-US" sz="2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２節　</a:t>
            </a:r>
            <a:r>
              <a:rPr lang="ja-JP" altLang="en-US" sz="2800" dirty="0">
                <a:solidFill>
                  <a:prstClr val="black"/>
                </a:solidFill>
                <a:latin typeface="游ゴシック" panose="020B0400000000000000" pitchFamily="50" charset="-128"/>
                <a:ea typeface="游ゴシック" panose="020B0400000000000000" pitchFamily="50" charset="-128"/>
              </a:rPr>
              <a:t>グローバル化する世界</a:t>
            </a:r>
            <a:endParaRPr kumimoji="1" lang="en-US" altLang="ja-JP" sz="280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82680E37-E46E-DCCD-08DE-663A70E1C317}"/>
              </a:ext>
            </a:extLst>
          </p:cNvPr>
          <p:cNvSpPr>
            <a:spLocks noGrp="1"/>
          </p:cNvSpPr>
          <p:nvPr>
            <p:ph type="sldNum" sz="quarter" idx="12"/>
          </p:nvPr>
        </p:nvSpPr>
        <p:spPr/>
        <p:txBody>
          <a:bodyPr/>
          <a:lstStyle/>
          <a:p>
            <a:fld id="{4FAB73BC-B049-4115-A692-8D63A059BFB8}" type="slidenum">
              <a:rPr lang="en-US" smtClean="0"/>
              <a:t>1</a:t>
            </a:fld>
            <a:endParaRPr lang="en-US"/>
          </a:p>
        </p:txBody>
      </p:sp>
      <p:sp>
        <p:nvSpPr>
          <p:cNvPr id="5" name="動作設定ボタン: 進む/次へ 4">
            <a:hlinkClick r:id="" action="ppaction://hlinkshowjump?jump=nextslide" highlightClick="1"/>
            <a:extLst>
              <a:ext uri="{FF2B5EF4-FFF2-40B4-BE49-F238E27FC236}">
                <a16:creationId xmlns:a16="http://schemas.microsoft.com/office/drawing/2014/main" id="{FB6F340F-5B58-6AA5-E14E-E4AA082FDFC8}"/>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8" name="Subtitle 2">
            <a:extLst>
              <a:ext uri="{FF2B5EF4-FFF2-40B4-BE49-F238E27FC236}">
                <a16:creationId xmlns:a16="http://schemas.microsoft.com/office/drawing/2014/main" id="{97134611-C160-433A-95F3-C991611DF738}"/>
              </a:ext>
            </a:extLst>
          </p:cNvPr>
          <p:cNvSpPr txBox="1">
            <a:spLocks/>
          </p:cNvSpPr>
          <p:nvPr/>
        </p:nvSpPr>
        <p:spPr>
          <a:xfrm>
            <a:off x="982980" y="835536"/>
            <a:ext cx="2880360" cy="46166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a:lnSpc>
                <a:spcPct val="100000"/>
              </a:lnSpc>
              <a:spcBef>
                <a:spcPts val="0"/>
              </a:spcBef>
            </a:pPr>
            <a:r>
              <a:rPr lang="ja-JP" altLang="en-US" sz="2400" b="1" dirty="0">
                <a:solidFill>
                  <a:schemeClr val="tx1"/>
                </a:solidFill>
                <a:latin typeface="游ゴシック" panose="020B0400000000000000" pitchFamily="50" charset="-128"/>
                <a:ea typeface="游ゴシック" panose="020B0400000000000000" pitchFamily="50" charset="-128"/>
              </a:rPr>
              <a:t>教科書</a:t>
            </a:r>
            <a:r>
              <a:rPr lang="en-US" altLang="ja-JP" sz="2400" b="1" dirty="0">
                <a:solidFill>
                  <a:schemeClr val="tx1"/>
                </a:solidFill>
                <a:latin typeface="游ゴシック" panose="020B0400000000000000" pitchFamily="50" charset="-128"/>
                <a:ea typeface="游ゴシック" panose="020B0400000000000000" pitchFamily="50" charset="-128"/>
              </a:rPr>
              <a:t>p.</a:t>
            </a:r>
            <a:r>
              <a:rPr lang="en-US" altLang="ja-JP" b="1" dirty="0">
                <a:solidFill>
                  <a:schemeClr val="tx1"/>
                </a:solidFill>
                <a:latin typeface="游ゴシック" panose="020B0400000000000000" pitchFamily="50" charset="-128"/>
                <a:ea typeface="游ゴシック" panose="020B0400000000000000" pitchFamily="50" charset="-128"/>
              </a:rPr>
              <a:t>36</a:t>
            </a:r>
            <a:r>
              <a:rPr lang="ja-JP" altLang="en-US" sz="2400" b="1" dirty="0">
                <a:solidFill>
                  <a:schemeClr val="tx1"/>
                </a:solidFill>
                <a:latin typeface="游ゴシック" panose="020B0400000000000000" pitchFamily="50" charset="-128"/>
                <a:ea typeface="游ゴシック" panose="020B0400000000000000" pitchFamily="50" charset="-128"/>
              </a:rPr>
              <a:t>～</a:t>
            </a:r>
            <a:r>
              <a:rPr lang="en-US" altLang="ja-JP" sz="2400" b="1" dirty="0">
                <a:solidFill>
                  <a:schemeClr val="tx1"/>
                </a:solidFill>
                <a:latin typeface="游ゴシック" panose="020B0400000000000000" pitchFamily="50" charset="-128"/>
                <a:ea typeface="游ゴシック" panose="020B0400000000000000" pitchFamily="50" charset="-128"/>
              </a:rPr>
              <a:t>37</a:t>
            </a:r>
          </a:p>
        </p:txBody>
      </p:sp>
      <p:sp>
        <p:nvSpPr>
          <p:cNvPr id="2" name="テキスト ボックス 1">
            <a:extLst>
              <a:ext uri="{FF2B5EF4-FFF2-40B4-BE49-F238E27FC236}">
                <a16:creationId xmlns:a16="http://schemas.microsoft.com/office/drawing/2014/main" id="{95E15FFE-DAC9-730B-C359-5318AA857398}"/>
              </a:ext>
            </a:extLst>
          </p:cNvPr>
          <p:cNvSpPr txBox="1"/>
          <p:nvPr/>
        </p:nvSpPr>
        <p:spPr>
          <a:xfrm>
            <a:off x="5868000" y="223813"/>
            <a:ext cx="3024000" cy="577081"/>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a:p>
            <a:endParaRPr lang="en-US" altLang="ja-JP" sz="1050" b="0" i="0" u="none" strike="noStrike" baseline="30000" dirty="0">
              <a:solidFill>
                <a:srgbClr val="000000"/>
              </a:solidFill>
              <a:latin typeface="游明朝" panose="02020400000000000000" pitchFamily="18" charset="-128"/>
              <a:ea typeface="游明朝" panose="02020400000000000000" pitchFamily="18" charset="-128"/>
            </a:endParaRPr>
          </a:p>
          <a:p>
            <a:pPr>
              <a:buSzPct val="80000"/>
            </a:pPr>
            <a: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t>※</a:t>
            </a: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本資料はサンプルのため、内容が変更される可能性があります。</a:t>
            </a:r>
            <a:b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b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　あらかじめご了承ください。</a:t>
            </a:r>
          </a:p>
        </p:txBody>
      </p:sp>
    </p:spTree>
    <p:extLst>
      <p:ext uri="{BB962C8B-B14F-4D97-AF65-F5344CB8AC3E}">
        <p14:creationId xmlns:p14="http://schemas.microsoft.com/office/powerpoint/2010/main" val="2340635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27BDA-5F80-E5B2-6CB5-99E29E460479}"/>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96E5BCA-6592-1B4E-DD97-80073EEE15B7}"/>
              </a:ext>
            </a:extLst>
          </p:cNvPr>
          <p:cNvSpPr txBox="1"/>
          <p:nvPr/>
        </p:nvSpPr>
        <p:spPr>
          <a:xfrm>
            <a:off x="1266093" y="5638701"/>
            <a:ext cx="6752492"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写真３</a:t>
            </a:r>
            <a:r>
              <a:rPr kumimoji="1" lang="ja-JP" altLang="en-US" sz="2400" dirty="0">
                <a:latin typeface="游ゴシック" panose="020B0400000000000000" pitchFamily="50" charset="-128"/>
                <a:ea typeface="游ゴシック" panose="020B0400000000000000" pitchFamily="50" charset="-128"/>
              </a:rPr>
              <a:t>　</a:t>
            </a:r>
            <a:r>
              <a:rPr lang="ja-JP" altLang="en-US" sz="2400" dirty="0">
                <a:latin typeface="游ゴシック" panose="020B0400000000000000" pitchFamily="50" charset="-128"/>
                <a:ea typeface="游ゴシック" panose="020B0400000000000000" pitchFamily="50" charset="-128"/>
              </a:rPr>
              <a:t>広大な駐車場に囲まれた郊外の野球場</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4A20FD7C-F991-E22C-266F-A64B87284541}"/>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D771D277-3DA2-2CC5-E3C8-D83057EBED7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D6F97F07-99F6-94F6-0025-32C8F656236D}"/>
              </a:ext>
            </a:extLst>
          </p:cNvPr>
          <p:cNvSpPr>
            <a:spLocks noGrp="1"/>
          </p:cNvSpPr>
          <p:nvPr>
            <p:ph type="sldNum" sz="quarter" idx="12"/>
          </p:nvPr>
        </p:nvSpPr>
        <p:spPr/>
        <p:txBody>
          <a:bodyPr/>
          <a:lstStyle/>
          <a:p>
            <a:fld id="{4FAB73BC-B049-4115-A692-8D63A059BFB8}" type="slidenum">
              <a:rPr lang="en-US" smtClean="0"/>
              <a:t>10</a:t>
            </a:fld>
            <a:endParaRPr lang="en-US"/>
          </a:p>
        </p:txBody>
      </p:sp>
      <p:sp>
        <p:nvSpPr>
          <p:cNvPr id="2" name="テキスト ボックス 1">
            <a:extLst>
              <a:ext uri="{FF2B5EF4-FFF2-40B4-BE49-F238E27FC236}">
                <a16:creationId xmlns:a16="http://schemas.microsoft.com/office/drawing/2014/main" id="{13C0BD63-ABAE-BCE3-7A46-5E22621E6D0E}"/>
              </a:ext>
            </a:extLst>
          </p:cNvPr>
          <p:cNvSpPr txBox="1"/>
          <p:nvPr/>
        </p:nvSpPr>
        <p:spPr>
          <a:xfrm>
            <a:off x="210667" y="72128"/>
            <a:ext cx="6632260"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陸上交通の発達と都市の拡大</a:t>
            </a:r>
            <a:endParaRPr lang="ja-JP" altLang="ja-JP" sz="3600" b="1"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D5BD7D56-11DC-BC78-D0E8-01A6D88608E2}"/>
              </a:ext>
            </a:extLst>
          </p:cNvPr>
          <p:cNvPicPr>
            <a:picLocks noChangeAspect="1"/>
          </p:cNvPicPr>
          <p:nvPr/>
        </p:nvPicPr>
        <p:blipFill>
          <a:blip r:embed="rId2"/>
          <a:stretch>
            <a:fillRect/>
          </a:stretch>
        </p:blipFill>
        <p:spPr>
          <a:xfrm>
            <a:off x="927279" y="1229932"/>
            <a:ext cx="7289442" cy="4398135"/>
          </a:xfrm>
          <a:prstGeom prst="rect">
            <a:avLst/>
          </a:prstGeom>
        </p:spPr>
      </p:pic>
      <p:sp>
        <p:nvSpPr>
          <p:cNvPr id="6" name="テキスト ボックス 5">
            <a:extLst>
              <a:ext uri="{FF2B5EF4-FFF2-40B4-BE49-F238E27FC236}">
                <a16:creationId xmlns:a16="http://schemas.microsoft.com/office/drawing/2014/main" id="{4DAE2730-78BA-8BCC-90EA-73B4F66D7C97}"/>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381222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DDAE1-625E-019B-EE39-31E43B23E14C}"/>
            </a:ext>
          </a:extLst>
        </p:cNvPr>
        <p:cNvGrpSpPr/>
        <p:nvPr/>
      </p:nvGrpSpPr>
      <p:grpSpPr>
        <a:xfrm>
          <a:off x="0" y="0"/>
          <a:ext cx="0" cy="0"/>
          <a:chOff x="0" y="0"/>
          <a:chExt cx="0" cy="0"/>
        </a:xfrm>
      </p:grpSpPr>
      <p:sp>
        <p:nvSpPr>
          <p:cNvPr id="3" name="動作設定ボタン: 戻る/前へ 2">
            <a:hlinkClick r:id="" action="ppaction://hlinkshowjump?jump=previousslide" highlightClick="1"/>
            <a:extLst>
              <a:ext uri="{FF2B5EF4-FFF2-40B4-BE49-F238E27FC236}">
                <a16:creationId xmlns:a16="http://schemas.microsoft.com/office/drawing/2014/main" id="{B1DA020C-C54F-4575-502A-9FA3413CF2AB}"/>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B04117EB-3BB1-95FF-56C1-FA40C945B205}"/>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77299D39-39B4-1AE2-813A-4BCC373ED909}"/>
              </a:ext>
            </a:extLst>
          </p:cNvPr>
          <p:cNvSpPr>
            <a:spLocks noGrp="1"/>
          </p:cNvSpPr>
          <p:nvPr>
            <p:ph type="sldNum" sz="quarter" idx="12"/>
          </p:nvPr>
        </p:nvSpPr>
        <p:spPr/>
        <p:txBody>
          <a:bodyPr/>
          <a:lstStyle/>
          <a:p>
            <a:fld id="{4FAB73BC-B049-4115-A692-8D63A059BFB8}" type="slidenum">
              <a:rPr lang="en-US" smtClean="0"/>
              <a:t>11</a:t>
            </a:fld>
            <a:endParaRPr lang="en-US"/>
          </a:p>
        </p:txBody>
      </p:sp>
      <p:sp>
        <p:nvSpPr>
          <p:cNvPr id="2" name="テキスト ボックス 1">
            <a:extLst>
              <a:ext uri="{FF2B5EF4-FFF2-40B4-BE49-F238E27FC236}">
                <a16:creationId xmlns:a16="http://schemas.microsoft.com/office/drawing/2014/main" id="{8814630B-3F06-84F9-E9AD-74C327825D29}"/>
              </a:ext>
            </a:extLst>
          </p:cNvPr>
          <p:cNvSpPr txBox="1"/>
          <p:nvPr/>
        </p:nvSpPr>
        <p:spPr>
          <a:xfrm>
            <a:off x="210667" y="72128"/>
            <a:ext cx="6632260"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陸上交通の発達と都市の拡大</a:t>
            </a:r>
            <a:endParaRPr lang="ja-JP" altLang="ja-JP" sz="3600" b="1" dirty="0">
              <a:latin typeface="游ゴシック" panose="020B0400000000000000" pitchFamily="50" charset="-128"/>
              <a:ea typeface="游ゴシック" panose="020B0400000000000000" pitchFamily="50" charset="-128"/>
            </a:endParaRPr>
          </a:p>
        </p:txBody>
      </p:sp>
      <p:sp>
        <p:nvSpPr>
          <p:cNvPr id="6" name="テキスト ボックス 5">
            <a:extLst>
              <a:ext uri="{FF2B5EF4-FFF2-40B4-BE49-F238E27FC236}">
                <a16:creationId xmlns:a16="http://schemas.microsoft.com/office/drawing/2014/main" id="{B01E016C-93DF-70B7-2BC2-BB94C8DC4C8A}"/>
              </a:ext>
            </a:extLst>
          </p:cNvPr>
          <p:cNvSpPr txBox="1"/>
          <p:nvPr/>
        </p:nvSpPr>
        <p:spPr>
          <a:xfrm>
            <a:off x="1266093" y="5638701"/>
            <a:ext cx="6752492"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図６　主な国の国内輸送の内訳</a:t>
            </a:r>
            <a:endParaRPr kumimoji="1" lang="en-US" altLang="ja-JP" sz="2400" dirty="0">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CF359565-8E32-A7DC-C51C-F36AE94FB2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366" y="1567510"/>
            <a:ext cx="8739268" cy="3722979"/>
          </a:xfrm>
          <a:prstGeom prst="rect">
            <a:avLst/>
          </a:prstGeom>
        </p:spPr>
      </p:pic>
      <p:sp>
        <p:nvSpPr>
          <p:cNvPr id="5" name="テキスト ボックス 4">
            <a:extLst>
              <a:ext uri="{FF2B5EF4-FFF2-40B4-BE49-F238E27FC236}">
                <a16:creationId xmlns:a16="http://schemas.microsoft.com/office/drawing/2014/main" id="{1F824E9F-D954-270A-81A4-AEC54F72B3C3}"/>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811611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F4772-B702-F03E-1CBC-B4F140CD3F61}"/>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7A06FFB7-26DB-43F1-CCF2-D43C568F7D3A}"/>
              </a:ext>
            </a:extLst>
          </p:cNvPr>
          <p:cNvSpPr>
            <a:spLocks noGrp="1"/>
          </p:cNvSpPr>
          <p:nvPr>
            <p:ph idx="4294967295"/>
          </p:nvPr>
        </p:nvSpPr>
        <p:spPr>
          <a:xfrm>
            <a:off x="431800" y="1268413"/>
            <a:ext cx="8280400" cy="5018723"/>
          </a:xfrm>
        </p:spPr>
        <p:txBody>
          <a:bodyPr lIns="0" tIns="0" rIns="0" bIns="0">
            <a:noAutofit/>
          </a:bodyPr>
          <a:lstStyle/>
          <a:p>
            <a:pPr marL="403200" indent="-403200">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・⑤ </a:t>
            </a:r>
            <a:r>
              <a:rPr lang="ja-JP" altLang="en-US" sz="3600" dirty="0">
                <a:solidFill>
                  <a:srgbClr val="FF0000"/>
                </a:solidFill>
                <a:latin typeface="游ゴシック" panose="020B0400000000000000" pitchFamily="50" charset="-128"/>
                <a:ea typeface="游ゴシック" panose="020B0400000000000000" pitchFamily="50" charset="-128"/>
              </a:rPr>
              <a:t>海上交通 </a:t>
            </a: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a:t>
            </a:r>
            <a:r>
              <a:rPr lang="en-US" altLang="ja-JP" sz="3600" dirty="0">
                <a:latin typeface="游ゴシック" panose="020B0400000000000000" pitchFamily="50" charset="-128"/>
                <a:ea typeface="游ゴシック" panose="020B0400000000000000" pitchFamily="50" charset="-128"/>
              </a:rPr>
              <a:t>…</a:t>
            </a:r>
            <a:r>
              <a:rPr lang="ja-JP" altLang="en-US" sz="3600" dirty="0">
                <a:latin typeface="游ゴシック" panose="020B0400000000000000" pitchFamily="50" charset="-128"/>
                <a:ea typeface="游ゴシック" panose="020B0400000000000000" pitchFamily="50" charset="-128"/>
              </a:rPr>
              <a:t>一般的な商品を運ぶコンテナ船や液体を運ぶタンカー、鉱産資源や穀物を運ぶ ばら積み貨物船など、世界的な貿易を支えている</a:t>
            </a: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→ライン川やドナウ川など、</a:t>
            </a:r>
            <a:endParaRPr lang="en-US" altLang="ja-JP" sz="3600" dirty="0">
              <a:latin typeface="游ゴシック" panose="020B0400000000000000" pitchFamily="50" charset="-128"/>
              <a:ea typeface="游ゴシック" panose="020B0400000000000000" pitchFamily="50" charset="-128"/>
            </a:endParaRP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⑥ </a:t>
            </a:r>
            <a:r>
              <a:rPr lang="ja-JP" altLang="en-US" sz="3600" dirty="0">
                <a:solidFill>
                  <a:srgbClr val="FF0000"/>
                </a:solidFill>
                <a:latin typeface="游ゴシック" panose="020B0400000000000000" pitchFamily="50" charset="-128"/>
                <a:ea typeface="游ゴシック" panose="020B0400000000000000" pitchFamily="50" charset="-128"/>
              </a:rPr>
              <a:t>国際河川 </a:t>
            </a:r>
            <a:r>
              <a:rPr lang="ja-JP" altLang="en-US" sz="3600" dirty="0">
                <a:latin typeface="游ゴシック" panose="020B0400000000000000" pitchFamily="50" charset="-128"/>
                <a:ea typeface="游ゴシック" panose="020B0400000000000000" pitchFamily="50" charset="-128"/>
              </a:rPr>
              <a:t>や運河が発達しているヨーロッパでは、内陸部でも船舶による輸送が活発である　　　　</a:t>
            </a:r>
          </a:p>
        </p:txBody>
      </p:sp>
      <p:sp>
        <p:nvSpPr>
          <p:cNvPr id="6" name="スライド番号プレースホルダー 5">
            <a:extLst>
              <a:ext uri="{FF2B5EF4-FFF2-40B4-BE49-F238E27FC236}">
                <a16:creationId xmlns:a16="http://schemas.microsoft.com/office/drawing/2014/main" id="{29266AAA-4925-3B8A-1215-8487A261D861}"/>
              </a:ext>
            </a:extLst>
          </p:cNvPr>
          <p:cNvSpPr>
            <a:spLocks noGrp="1"/>
          </p:cNvSpPr>
          <p:nvPr>
            <p:ph type="sldNum" sz="quarter" idx="12"/>
          </p:nvPr>
        </p:nvSpPr>
        <p:spPr/>
        <p:txBody>
          <a:bodyPr/>
          <a:lstStyle/>
          <a:p>
            <a:fld id="{4FAB73BC-B049-4115-A692-8D63A059BFB8}" type="slidenum">
              <a:rPr lang="en-US" smtClean="0"/>
              <a:t>12</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E927F5A6-B842-7402-3B80-D064BA9792CC}"/>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1F8B9581-1807-F75C-C8AE-968B2D4FCBEF}"/>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メモ 7">
            <a:extLst>
              <a:ext uri="{FF2B5EF4-FFF2-40B4-BE49-F238E27FC236}">
                <a16:creationId xmlns:a16="http://schemas.microsoft.com/office/drawing/2014/main" id="{8BB33362-67D1-9024-2F45-8303878E7954}"/>
              </a:ext>
            </a:extLst>
          </p:cNvPr>
          <p:cNvSpPr/>
          <p:nvPr/>
        </p:nvSpPr>
        <p:spPr>
          <a:xfrm>
            <a:off x="1392997" y="1268413"/>
            <a:ext cx="2023443"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3278A057-8DB3-AE4F-117F-C35D60A1130D}"/>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貿易を支える海上交通</a:t>
            </a:r>
            <a:endParaRPr lang="ja-JP" altLang="ja-JP" sz="3600" b="1" dirty="0">
              <a:latin typeface="游ゴシック" panose="020B0400000000000000" pitchFamily="50" charset="-128"/>
              <a:ea typeface="游ゴシック" panose="020B0400000000000000" pitchFamily="50" charset="-128"/>
            </a:endParaRPr>
          </a:p>
        </p:txBody>
      </p:sp>
      <p:sp>
        <p:nvSpPr>
          <p:cNvPr id="7" name="メモ 7">
            <a:extLst>
              <a:ext uri="{FF2B5EF4-FFF2-40B4-BE49-F238E27FC236}">
                <a16:creationId xmlns:a16="http://schemas.microsoft.com/office/drawing/2014/main" id="{42135893-14B2-4E27-B64F-0E379AA78D10}"/>
              </a:ext>
            </a:extLst>
          </p:cNvPr>
          <p:cNvSpPr/>
          <p:nvPr/>
        </p:nvSpPr>
        <p:spPr>
          <a:xfrm>
            <a:off x="1876993" y="4581588"/>
            <a:ext cx="2023443"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9D4A321E-5E5D-A599-9F8E-BB704FF7723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8133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7"/>
                                        </p:tgtEl>
                                        <p:attrNameLst>
                                          <p:attrName>ppt_w</p:attrName>
                                        </p:attrNameLst>
                                      </p:cBhvr>
                                      <p:tavLst>
                                        <p:tav tm="0">
                                          <p:val>
                                            <p:strVal val="ppt_w"/>
                                          </p:val>
                                        </p:tav>
                                        <p:tav tm="100000">
                                          <p:val>
                                            <p:fltVal val="0"/>
                                          </p:val>
                                        </p:tav>
                                      </p:tavLst>
                                    </p:anim>
                                    <p:anim calcmode="lin" valueType="num">
                                      <p:cBhvr>
                                        <p:cTn id="14" dur="500"/>
                                        <p:tgtEl>
                                          <p:spTgt spid="7"/>
                                        </p:tgtEl>
                                        <p:attrNameLst>
                                          <p:attrName>ppt_h</p:attrName>
                                        </p:attrNameLst>
                                      </p:cBhvr>
                                      <p:tavLst>
                                        <p:tav tm="0">
                                          <p:val>
                                            <p:strVal val="ppt_h"/>
                                          </p:val>
                                        </p:tav>
                                        <p:tav tm="100000">
                                          <p:val>
                                            <p:fltVal val="0"/>
                                          </p:val>
                                        </p:tav>
                                      </p:tavLst>
                                    </p:anim>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42172-9936-1428-5493-1C743D1752D5}"/>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38D9352-ACFB-D60A-3CAB-F5A80286B320}"/>
              </a:ext>
            </a:extLst>
          </p:cNvPr>
          <p:cNvSpPr txBox="1"/>
          <p:nvPr/>
        </p:nvSpPr>
        <p:spPr>
          <a:xfrm>
            <a:off x="1550935" y="6062781"/>
            <a:ext cx="6042125"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図４　ヨーロッパの内陸水路交通</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E1F969C0-AA2C-C294-BED4-E1D1B8D1E767}"/>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F47CCD36-2373-A2DE-D41A-6FBAF3BD63AF}"/>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1D983ACB-3A41-D632-5020-0627C7E25575}"/>
              </a:ext>
            </a:extLst>
          </p:cNvPr>
          <p:cNvSpPr>
            <a:spLocks noGrp="1"/>
          </p:cNvSpPr>
          <p:nvPr>
            <p:ph type="sldNum" sz="quarter" idx="12"/>
          </p:nvPr>
        </p:nvSpPr>
        <p:spPr/>
        <p:txBody>
          <a:bodyPr/>
          <a:lstStyle/>
          <a:p>
            <a:fld id="{4FAB73BC-B049-4115-A692-8D63A059BFB8}" type="slidenum">
              <a:rPr lang="en-US" smtClean="0"/>
              <a:t>13</a:t>
            </a:fld>
            <a:endParaRPr lang="en-US"/>
          </a:p>
        </p:txBody>
      </p:sp>
      <p:sp>
        <p:nvSpPr>
          <p:cNvPr id="2" name="テキスト ボックス 1">
            <a:extLst>
              <a:ext uri="{FF2B5EF4-FFF2-40B4-BE49-F238E27FC236}">
                <a16:creationId xmlns:a16="http://schemas.microsoft.com/office/drawing/2014/main" id="{F6F64DF5-9021-70FB-E9B7-C1F2CB288B3A}"/>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貿易を支える海上交通</a:t>
            </a:r>
            <a:endParaRPr lang="ja-JP" altLang="ja-JP" sz="3600" b="1"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DDDEC6C2-C3F7-A2E2-3695-E88FBEC6DF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213" y="921248"/>
            <a:ext cx="7271568" cy="5015503"/>
          </a:xfrm>
          <a:prstGeom prst="rect">
            <a:avLst/>
          </a:prstGeom>
        </p:spPr>
      </p:pic>
      <p:sp>
        <p:nvSpPr>
          <p:cNvPr id="6" name="テキスト ボックス 5">
            <a:extLst>
              <a:ext uri="{FF2B5EF4-FFF2-40B4-BE49-F238E27FC236}">
                <a16:creationId xmlns:a16="http://schemas.microsoft.com/office/drawing/2014/main" id="{915E2711-21A1-E84E-2A44-DCF97044016C}"/>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409718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3FAA0-9FCA-F414-2722-00AC5D3BB1E5}"/>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72168106-C396-1EEF-B446-E77BB2C23417}"/>
              </a:ext>
            </a:extLst>
          </p:cNvPr>
          <p:cNvSpPr txBox="1"/>
          <p:nvPr/>
        </p:nvSpPr>
        <p:spPr>
          <a:xfrm>
            <a:off x="431801" y="5638701"/>
            <a:ext cx="8280400"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写真５　ライン川に隣接するコンテナ港と工場地帯</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32A62856-6559-3D18-53DD-E0E86EEA55D4}"/>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6ABD4564-37D1-B7F6-8BB3-8324681FDC00}"/>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5BB21C4F-3007-66E9-A981-3071F68F7BB6}"/>
              </a:ext>
            </a:extLst>
          </p:cNvPr>
          <p:cNvSpPr>
            <a:spLocks noGrp="1"/>
          </p:cNvSpPr>
          <p:nvPr>
            <p:ph type="sldNum" sz="quarter" idx="12"/>
          </p:nvPr>
        </p:nvSpPr>
        <p:spPr/>
        <p:txBody>
          <a:bodyPr/>
          <a:lstStyle/>
          <a:p>
            <a:fld id="{4FAB73BC-B049-4115-A692-8D63A059BFB8}" type="slidenum">
              <a:rPr lang="en-US" smtClean="0"/>
              <a:t>14</a:t>
            </a:fld>
            <a:endParaRPr lang="en-US"/>
          </a:p>
        </p:txBody>
      </p:sp>
      <p:sp>
        <p:nvSpPr>
          <p:cNvPr id="2" name="テキスト ボックス 1">
            <a:extLst>
              <a:ext uri="{FF2B5EF4-FFF2-40B4-BE49-F238E27FC236}">
                <a16:creationId xmlns:a16="http://schemas.microsoft.com/office/drawing/2014/main" id="{D86D15FE-A42B-DEAF-0DBF-4CF6B7A3C79E}"/>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貿易を支える海上交通</a:t>
            </a:r>
            <a:endParaRPr lang="ja-JP" altLang="ja-JP" sz="3600" b="1"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495CACCE-B6F6-26A2-7482-5B742495E039}"/>
              </a:ext>
            </a:extLst>
          </p:cNvPr>
          <p:cNvPicPr>
            <a:picLocks noChangeAspect="1"/>
          </p:cNvPicPr>
          <p:nvPr/>
        </p:nvPicPr>
        <p:blipFill>
          <a:blip r:embed="rId2"/>
          <a:stretch>
            <a:fillRect/>
          </a:stretch>
        </p:blipFill>
        <p:spPr>
          <a:xfrm>
            <a:off x="987724" y="1325030"/>
            <a:ext cx="7168552" cy="4207939"/>
          </a:xfrm>
          <a:prstGeom prst="rect">
            <a:avLst/>
          </a:prstGeom>
        </p:spPr>
      </p:pic>
      <p:sp>
        <p:nvSpPr>
          <p:cNvPr id="6" name="テキスト ボックス 5">
            <a:extLst>
              <a:ext uri="{FF2B5EF4-FFF2-40B4-BE49-F238E27FC236}">
                <a16:creationId xmlns:a16="http://schemas.microsoft.com/office/drawing/2014/main" id="{792BF86F-71F9-69A7-EBE5-CEC3631EB9F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189347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8807D-31DC-06ED-5FCB-B077CC7DBEEE}"/>
            </a:ext>
          </a:extLst>
        </p:cNvPr>
        <p:cNvGrpSpPr/>
        <p:nvPr/>
      </p:nvGrpSpPr>
      <p:grpSpPr>
        <a:xfrm>
          <a:off x="0" y="0"/>
          <a:ext cx="0" cy="0"/>
          <a:chOff x="0" y="0"/>
          <a:chExt cx="0" cy="0"/>
        </a:xfrm>
      </p:grpSpPr>
      <p:sp>
        <p:nvSpPr>
          <p:cNvPr id="3" name="動作設定ボタン: 戻る/前へ 2">
            <a:hlinkClick r:id="" action="ppaction://hlinkshowjump?jump=previousslide" highlightClick="1"/>
            <a:extLst>
              <a:ext uri="{FF2B5EF4-FFF2-40B4-BE49-F238E27FC236}">
                <a16:creationId xmlns:a16="http://schemas.microsoft.com/office/drawing/2014/main" id="{63618398-2AEA-A8FB-6B60-3148B027C8FF}"/>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E5A3777F-1484-6483-0322-28357CC6AE9C}"/>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DB03FA11-C2A0-763C-6632-EB267E46E8F3}"/>
              </a:ext>
            </a:extLst>
          </p:cNvPr>
          <p:cNvSpPr>
            <a:spLocks noGrp="1"/>
          </p:cNvSpPr>
          <p:nvPr>
            <p:ph type="sldNum" sz="quarter" idx="12"/>
          </p:nvPr>
        </p:nvSpPr>
        <p:spPr/>
        <p:txBody>
          <a:bodyPr/>
          <a:lstStyle/>
          <a:p>
            <a:fld id="{4FAB73BC-B049-4115-A692-8D63A059BFB8}" type="slidenum">
              <a:rPr lang="en-US" smtClean="0"/>
              <a:t>15</a:t>
            </a:fld>
            <a:endParaRPr lang="en-US"/>
          </a:p>
        </p:txBody>
      </p:sp>
      <p:sp>
        <p:nvSpPr>
          <p:cNvPr id="2" name="テキスト ボックス 1">
            <a:extLst>
              <a:ext uri="{FF2B5EF4-FFF2-40B4-BE49-F238E27FC236}">
                <a16:creationId xmlns:a16="http://schemas.microsoft.com/office/drawing/2014/main" id="{2C2F2F8C-9D7C-D175-75BF-39526A130634}"/>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貿易を支える海上交通</a:t>
            </a:r>
            <a:endParaRPr lang="ja-JP" altLang="ja-JP" sz="3600" b="1" dirty="0">
              <a:latin typeface="游ゴシック" panose="020B0400000000000000" pitchFamily="50" charset="-128"/>
              <a:ea typeface="游ゴシック" panose="020B0400000000000000" pitchFamily="50" charset="-128"/>
            </a:endParaRPr>
          </a:p>
        </p:txBody>
      </p:sp>
      <p:sp>
        <p:nvSpPr>
          <p:cNvPr id="8" name="テキスト ボックス 7">
            <a:extLst>
              <a:ext uri="{FF2B5EF4-FFF2-40B4-BE49-F238E27FC236}">
                <a16:creationId xmlns:a16="http://schemas.microsoft.com/office/drawing/2014/main" id="{DB43A634-1F8B-99CF-C1F8-889D544691CD}"/>
              </a:ext>
            </a:extLst>
          </p:cNvPr>
          <p:cNvSpPr txBox="1"/>
          <p:nvPr/>
        </p:nvSpPr>
        <p:spPr>
          <a:xfrm>
            <a:off x="1266093" y="5638701"/>
            <a:ext cx="6752492"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図６　主な国の国内輸送の内訳</a:t>
            </a:r>
            <a:endParaRPr kumimoji="1" lang="en-US" altLang="ja-JP" sz="2400" dirty="0">
              <a:latin typeface="游ゴシック" panose="020B0400000000000000" pitchFamily="50" charset="-128"/>
              <a:ea typeface="游ゴシック" panose="020B0400000000000000" pitchFamily="50" charset="-128"/>
            </a:endParaRPr>
          </a:p>
        </p:txBody>
      </p:sp>
      <p:pic>
        <p:nvPicPr>
          <p:cNvPr id="9" name="図 8">
            <a:extLst>
              <a:ext uri="{FF2B5EF4-FFF2-40B4-BE49-F238E27FC236}">
                <a16:creationId xmlns:a16="http://schemas.microsoft.com/office/drawing/2014/main" id="{CB35DC87-636C-851A-BBBB-B70EB025BD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366" y="1567510"/>
            <a:ext cx="8739268" cy="3722979"/>
          </a:xfrm>
          <a:prstGeom prst="rect">
            <a:avLst/>
          </a:prstGeom>
        </p:spPr>
      </p:pic>
      <p:sp>
        <p:nvSpPr>
          <p:cNvPr id="5" name="テキスト ボックス 4">
            <a:extLst>
              <a:ext uri="{FF2B5EF4-FFF2-40B4-BE49-F238E27FC236}">
                <a16:creationId xmlns:a16="http://schemas.microsoft.com/office/drawing/2014/main" id="{24CA56B4-53FE-2541-BB5C-5BF968B6590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5374662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73058-8357-DF40-9E98-60E6DC72962F}"/>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E1D17A99-7D12-166B-F11F-F8E840912622}"/>
              </a:ext>
            </a:extLst>
          </p:cNvPr>
          <p:cNvSpPr>
            <a:spLocks noGrp="1"/>
          </p:cNvSpPr>
          <p:nvPr>
            <p:ph idx="4294967295"/>
          </p:nvPr>
        </p:nvSpPr>
        <p:spPr>
          <a:xfrm>
            <a:off x="431800" y="1268413"/>
            <a:ext cx="8280400" cy="5018723"/>
          </a:xfrm>
        </p:spPr>
        <p:txBody>
          <a:bodyPr lIns="0" tIns="0" rIns="0" bIns="0">
            <a:noAutofit/>
          </a:bodyPr>
          <a:lstStyle/>
          <a:p>
            <a:pPr marL="403200" indent="-403200">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・航空機</a:t>
            </a:r>
            <a:endParaRPr lang="en-US" altLang="ja-JP" sz="3600" dirty="0">
              <a:latin typeface="游ゴシック" panose="020B0400000000000000" pitchFamily="50" charset="-128"/>
              <a:ea typeface="游ゴシック" panose="020B0400000000000000" pitchFamily="50" charset="-128"/>
            </a:endParaRP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a:t>
            </a:r>
            <a:r>
              <a:rPr lang="en-US" altLang="ja-JP" sz="3600" dirty="0">
                <a:latin typeface="游ゴシック" panose="020B0400000000000000" pitchFamily="50" charset="-128"/>
                <a:ea typeface="游ゴシック" panose="020B0400000000000000" pitchFamily="50" charset="-128"/>
              </a:rPr>
              <a:t>…</a:t>
            </a:r>
            <a:r>
              <a:rPr lang="ja-JP" altLang="en-US" sz="3600" dirty="0">
                <a:latin typeface="游ゴシック" panose="020B0400000000000000" pitchFamily="50" charset="-128"/>
                <a:ea typeface="游ゴシック" panose="020B0400000000000000" pitchFamily="50" charset="-128"/>
              </a:rPr>
              <a:t>短時間で輸送できる反面、費用も高くなる</a:t>
            </a: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→電子部品、精密機械など比較的軽くて単価が高い工業製品や、鮮度が重視される食料品や花卉などが貨物の中心</a:t>
            </a:r>
          </a:p>
          <a:p>
            <a:pPr marL="984250" indent="-984250">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→近年では、地域内の航空交通の拠点空港となる⑦ </a:t>
            </a:r>
            <a:r>
              <a:rPr lang="ja-JP" altLang="en-US" sz="3600" dirty="0">
                <a:solidFill>
                  <a:srgbClr val="FF0000"/>
                </a:solidFill>
                <a:latin typeface="游ゴシック" panose="020B0400000000000000" pitchFamily="50" charset="-128"/>
                <a:ea typeface="游ゴシック" panose="020B0400000000000000" pitchFamily="50" charset="-128"/>
              </a:rPr>
              <a:t>ハブ空港 </a:t>
            </a:r>
            <a:r>
              <a:rPr lang="ja-JP" altLang="en-US" sz="3600" dirty="0">
                <a:latin typeface="游ゴシック" panose="020B0400000000000000" pitchFamily="50" charset="-128"/>
                <a:ea typeface="游ゴシック" panose="020B0400000000000000" pitchFamily="50" charset="-128"/>
              </a:rPr>
              <a:t>の重要性が高まっている　　　　</a:t>
            </a:r>
          </a:p>
        </p:txBody>
      </p:sp>
      <p:sp>
        <p:nvSpPr>
          <p:cNvPr id="6" name="スライド番号プレースホルダー 5">
            <a:extLst>
              <a:ext uri="{FF2B5EF4-FFF2-40B4-BE49-F238E27FC236}">
                <a16:creationId xmlns:a16="http://schemas.microsoft.com/office/drawing/2014/main" id="{4A8E9400-B5F7-B17C-BE5D-A648E14D078A}"/>
              </a:ext>
            </a:extLst>
          </p:cNvPr>
          <p:cNvSpPr>
            <a:spLocks noGrp="1"/>
          </p:cNvSpPr>
          <p:nvPr>
            <p:ph type="sldNum" sz="quarter" idx="12"/>
          </p:nvPr>
        </p:nvSpPr>
        <p:spPr/>
        <p:txBody>
          <a:bodyPr/>
          <a:lstStyle/>
          <a:p>
            <a:fld id="{4FAB73BC-B049-4115-A692-8D63A059BFB8}" type="slidenum">
              <a:rPr lang="en-US" smtClean="0"/>
              <a:t>16</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37CA3787-EEE0-8209-5B51-652B75F5BF9D}"/>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1D5ABF92-E26A-652F-943B-964C9DCE5579}"/>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メモ 7">
            <a:extLst>
              <a:ext uri="{FF2B5EF4-FFF2-40B4-BE49-F238E27FC236}">
                <a16:creationId xmlns:a16="http://schemas.microsoft.com/office/drawing/2014/main" id="{87BACB6C-BAAB-1974-7BC8-941B2CB91D52}"/>
              </a:ext>
            </a:extLst>
          </p:cNvPr>
          <p:cNvSpPr/>
          <p:nvPr/>
        </p:nvSpPr>
        <p:spPr>
          <a:xfrm>
            <a:off x="4293509" y="5625683"/>
            <a:ext cx="1856082"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73A6B904-EF38-B1F7-7183-71F9CD1A2159}"/>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世界を結ぶ航空交通</a:t>
            </a:r>
            <a:endParaRPr lang="ja-JP" altLang="ja-JP" sz="3600" b="1" dirty="0">
              <a:latin typeface="游ゴシック" panose="020B0400000000000000" pitchFamily="50" charset="-128"/>
              <a:ea typeface="游ゴシック" panose="020B0400000000000000" pitchFamily="50" charset="-128"/>
            </a:endParaRPr>
          </a:p>
        </p:txBody>
      </p:sp>
      <p:sp>
        <p:nvSpPr>
          <p:cNvPr id="7" name="テキスト ボックス 6">
            <a:extLst>
              <a:ext uri="{FF2B5EF4-FFF2-40B4-BE49-F238E27FC236}">
                <a16:creationId xmlns:a16="http://schemas.microsoft.com/office/drawing/2014/main" id="{C11DEA35-982D-BF94-D34A-6C6B08347FF7}"/>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371443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52AAD-3888-E657-3DBA-00D66DF85BB9}"/>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03543D99-90D7-5F50-BC17-F402F930A31B}"/>
              </a:ext>
            </a:extLst>
          </p:cNvPr>
          <p:cNvSpPr>
            <a:spLocks noGrp="1"/>
          </p:cNvSpPr>
          <p:nvPr>
            <p:ph idx="4294967295"/>
          </p:nvPr>
        </p:nvSpPr>
        <p:spPr>
          <a:xfrm>
            <a:off x="431800" y="1268413"/>
            <a:ext cx="8280400" cy="5018723"/>
          </a:xfrm>
        </p:spPr>
        <p:txBody>
          <a:bodyPr lIns="0" tIns="0" rIns="0" bIns="0">
            <a:noAutofit/>
          </a:bodyPr>
          <a:lstStyle/>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→サービスを簡素化することで運賃を安くした⑧ </a:t>
            </a:r>
            <a:r>
              <a:rPr lang="ja-JP" altLang="en-US" sz="3600" dirty="0">
                <a:solidFill>
                  <a:srgbClr val="FF0000"/>
                </a:solidFill>
                <a:latin typeface="游ゴシック" panose="020B0400000000000000" pitchFamily="50" charset="-128"/>
                <a:ea typeface="游ゴシック" panose="020B0400000000000000" pitchFamily="50" charset="-128"/>
              </a:rPr>
              <a:t>格安航空会社（</a:t>
            </a:r>
            <a:r>
              <a:rPr lang="en-US" altLang="ja-JP" sz="3600" dirty="0">
                <a:solidFill>
                  <a:srgbClr val="FF0000"/>
                </a:solidFill>
                <a:latin typeface="游ゴシック" panose="020B0400000000000000" pitchFamily="50" charset="-128"/>
                <a:ea typeface="游ゴシック" panose="020B0400000000000000" pitchFamily="50" charset="-128"/>
              </a:rPr>
              <a:t>LCC</a:t>
            </a:r>
            <a:r>
              <a:rPr lang="ja-JP" altLang="en-US" sz="3600" dirty="0">
                <a:solidFill>
                  <a:srgbClr val="FF0000"/>
                </a:solidFill>
                <a:latin typeface="游ゴシック" panose="020B0400000000000000" pitchFamily="50" charset="-128"/>
                <a:ea typeface="游ゴシック" panose="020B0400000000000000" pitchFamily="50" charset="-128"/>
              </a:rPr>
              <a:t>）</a:t>
            </a:r>
            <a:endParaRPr lang="en-US" altLang="ja-JP" sz="3600" dirty="0">
              <a:solidFill>
                <a:srgbClr val="FF0000"/>
              </a:solidFill>
              <a:latin typeface="游ゴシック" panose="020B0400000000000000" pitchFamily="50" charset="-128"/>
              <a:ea typeface="游ゴシック" panose="020B0400000000000000" pitchFamily="50" charset="-128"/>
            </a:endParaRP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によって旅客数は増えている</a:t>
            </a:r>
          </a:p>
        </p:txBody>
      </p:sp>
      <p:sp>
        <p:nvSpPr>
          <p:cNvPr id="6" name="スライド番号プレースホルダー 5">
            <a:extLst>
              <a:ext uri="{FF2B5EF4-FFF2-40B4-BE49-F238E27FC236}">
                <a16:creationId xmlns:a16="http://schemas.microsoft.com/office/drawing/2014/main" id="{938E894B-CEC8-B6B7-7E4E-DEEE34D48A34}"/>
              </a:ext>
            </a:extLst>
          </p:cNvPr>
          <p:cNvSpPr>
            <a:spLocks noGrp="1"/>
          </p:cNvSpPr>
          <p:nvPr>
            <p:ph type="sldNum" sz="quarter" idx="12"/>
          </p:nvPr>
        </p:nvSpPr>
        <p:spPr/>
        <p:txBody>
          <a:bodyPr/>
          <a:lstStyle/>
          <a:p>
            <a:fld id="{4FAB73BC-B049-4115-A692-8D63A059BFB8}" type="slidenum">
              <a:rPr lang="en-US" smtClean="0"/>
              <a:t>17</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083B3D07-D6F6-7EED-C400-BB7C3F19B016}"/>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9E79C62-0C3C-5DB9-3386-B60A3BED93CD}"/>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メモ 7">
            <a:extLst>
              <a:ext uri="{FF2B5EF4-FFF2-40B4-BE49-F238E27FC236}">
                <a16:creationId xmlns:a16="http://schemas.microsoft.com/office/drawing/2014/main" id="{8CDD9993-2752-EC01-D4AB-9490CEC9A45B}"/>
              </a:ext>
            </a:extLst>
          </p:cNvPr>
          <p:cNvSpPr/>
          <p:nvPr/>
        </p:nvSpPr>
        <p:spPr>
          <a:xfrm>
            <a:off x="3732676" y="1803795"/>
            <a:ext cx="4484731"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E4221B63-9E6F-E748-1210-81978EDABF96}"/>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世界を結ぶ航空交通</a:t>
            </a:r>
            <a:endParaRPr lang="ja-JP" altLang="ja-JP" sz="3600" b="1" dirty="0">
              <a:latin typeface="游ゴシック" panose="020B0400000000000000" pitchFamily="50" charset="-128"/>
              <a:ea typeface="游ゴシック" panose="020B0400000000000000" pitchFamily="50" charset="-128"/>
            </a:endParaRPr>
          </a:p>
        </p:txBody>
      </p:sp>
      <p:sp>
        <p:nvSpPr>
          <p:cNvPr id="7" name="テキスト ボックス 6">
            <a:extLst>
              <a:ext uri="{FF2B5EF4-FFF2-40B4-BE49-F238E27FC236}">
                <a16:creationId xmlns:a16="http://schemas.microsoft.com/office/drawing/2014/main" id="{46D9225D-457A-3AD1-22FA-A0E20CA5E84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57927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CC9D1-2CAB-AA19-8F65-21DE655CF17C}"/>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527E5C7D-05AE-61DA-33FE-F687A311F5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719" y="1209702"/>
            <a:ext cx="6936560" cy="4438594"/>
          </a:xfrm>
          <a:prstGeom prst="rect">
            <a:avLst/>
          </a:prstGeom>
        </p:spPr>
      </p:pic>
      <p:sp>
        <p:nvSpPr>
          <p:cNvPr id="5" name="テキスト ボックス 4">
            <a:extLst>
              <a:ext uri="{FF2B5EF4-FFF2-40B4-BE49-F238E27FC236}">
                <a16:creationId xmlns:a16="http://schemas.microsoft.com/office/drawing/2014/main" id="{5CFE201B-5C16-3E3D-ACFC-53FF649DA087}"/>
              </a:ext>
            </a:extLst>
          </p:cNvPr>
          <p:cNvSpPr txBox="1"/>
          <p:nvPr/>
        </p:nvSpPr>
        <p:spPr>
          <a:xfrm>
            <a:off x="1018155" y="5908707"/>
            <a:ext cx="7107675"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図７</a:t>
            </a:r>
            <a:r>
              <a:rPr kumimoji="1" lang="ja-JP" altLang="en-US" sz="2400" dirty="0">
                <a:latin typeface="游ゴシック" panose="020B0400000000000000" pitchFamily="50" charset="-128"/>
                <a:ea typeface="游ゴシック" panose="020B0400000000000000" pitchFamily="50" charset="-128"/>
              </a:rPr>
              <a:t>　</a:t>
            </a:r>
            <a:r>
              <a:rPr lang="ja-JP" altLang="en-US" sz="2400" dirty="0">
                <a:latin typeface="游ゴシック" panose="020B0400000000000000" pitchFamily="50" charset="-128"/>
                <a:ea typeface="游ゴシック" panose="020B0400000000000000" pitchFamily="50" charset="-128"/>
              </a:rPr>
              <a:t>日本の海上輸送と航空輸送による輸出入品</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7356527A-E987-1B53-9295-B77BA0381062}"/>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DC6CE71A-5308-9E79-A729-7E8348ED26C5}"/>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9E17354A-7B5B-C227-CD76-632EA94BC91E}"/>
              </a:ext>
            </a:extLst>
          </p:cNvPr>
          <p:cNvSpPr>
            <a:spLocks noGrp="1"/>
          </p:cNvSpPr>
          <p:nvPr>
            <p:ph type="sldNum" sz="quarter" idx="12"/>
          </p:nvPr>
        </p:nvSpPr>
        <p:spPr/>
        <p:txBody>
          <a:bodyPr/>
          <a:lstStyle/>
          <a:p>
            <a:fld id="{4FAB73BC-B049-4115-A692-8D63A059BFB8}" type="slidenum">
              <a:rPr lang="en-US" smtClean="0"/>
              <a:t>18</a:t>
            </a:fld>
            <a:endParaRPr lang="en-US"/>
          </a:p>
        </p:txBody>
      </p:sp>
      <p:sp>
        <p:nvSpPr>
          <p:cNvPr id="2" name="テキスト ボックス 1">
            <a:extLst>
              <a:ext uri="{FF2B5EF4-FFF2-40B4-BE49-F238E27FC236}">
                <a16:creationId xmlns:a16="http://schemas.microsoft.com/office/drawing/2014/main" id="{53DC971A-93B0-84A7-8D3D-031385C5A430}"/>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世界を結ぶ航空交通</a:t>
            </a:r>
            <a:endParaRPr lang="ja-JP" altLang="ja-JP" sz="3600" b="1" dirty="0">
              <a:latin typeface="游ゴシック" panose="020B0400000000000000" pitchFamily="50" charset="-128"/>
              <a:ea typeface="游ゴシック" panose="020B0400000000000000" pitchFamily="50" charset="-128"/>
            </a:endParaRPr>
          </a:p>
        </p:txBody>
      </p:sp>
      <p:sp>
        <p:nvSpPr>
          <p:cNvPr id="6" name="テキスト ボックス 5">
            <a:extLst>
              <a:ext uri="{FF2B5EF4-FFF2-40B4-BE49-F238E27FC236}">
                <a16:creationId xmlns:a16="http://schemas.microsoft.com/office/drawing/2014/main" id="{51526CC6-B068-45EC-C065-88D9B7D37896}"/>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2120413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A1E9B-FCEA-F1C3-F11A-935BC29328C5}"/>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5C7C9D67-883D-8A00-0A94-15F1E959E196}"/>
              </a:ext>
            </a:extLst>
          </p:cNvPr>
          <p:cNvSpPr txBox="1"/>
          <p:nvPr/>
        </p:nvSpPr>
        <p:spPr>
          <a:xfrm>
            <a:off x="1296238" y="5638701"/>
            <a:ext cx="6410847" cy="830997"/>
          </a:xfrm>
          <a:prstGeom prst="rect">
            <a:avLst/>
          </a:prstGeom>
          <a:noFill/>
        </p:spPr>
        <p:txBody>
          <a:bodyPr wrap="square" rtlCol="0">
            <a:spAutoFit/>
          </a:bodyPr>
          <a:lstStyle/>
          <a:p>
            <a:r>
              <a:rPr lang="ja-JP" altLang="en-US" sz="2400" dirty="0">
                <a:latin typeface="游ゴシック" panose="020B0400000000000000" pitchFamily="50" charset="-128"/>
                <a:ea typeface="游ゴシック" panose="020B0400000000000000" pitchFamily="50" charset="-128"/>
              </a:rPr>
              <a:t>写真８</a:t>
            </a:r>
            <a:r>
              <a:rPr kumimoji="1" lang="ja-JP" altLang="en-US" sz="2400" dirty="0">
                <a:latin typeface="游ゴシック" panose="020B0400000000000000" pitchFamily="50" charset="-128"/>
                <a:ea typeface="游ゴシック" panose="020B0400000000000000" pitchFamily="50" charset="-128"/>
              </a:rPr>
              <a:t>　</a:t>
            </a:r>
            <a:r>
              <a:rPr lang="ja-JP" altLang="en-US" sz="2400" dirty="0">
                <a:latin typeface="游ゴシック" panose="020B0400000000000000" pitchFamily="50" charset="-128"/>
                <a:ea typeface="游ゴシック" panose="020B0400000000000000" pitchFamily="50" charset="-128"/>
              </a:rPr>
              <a:t>世界各地を結ぶ航空機が離着陸するヒースロー空港</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C6B5101F-B3F1-FB35-B63A-B7ECC698CA4D}"/>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3651796E-41CB-24A6-1ECE-B356FE94772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5E9FC64B-B1A1-A0F8-7B63-137B34F8761C}"/>
              </a:ext>
            </a:extLst>
          </p:cNvPr>
          <p:cNvSpPr>
            <a:spLocks noGrp="1"/>
          </p:cNvSpPr>
          <p:nvPr>
            <p:ph type="sldNum" sz="quarter" idx="12"/>
          </p:nvPr>
        </p:nvSpPr>
        <p:spPr/>
        <p:txBody>
          <a:bodyPr/>
          <a:lstStyle/>
          <a:p>
            <a:fld id="{4FAB73BC-B049-4115-A692-8D63A059BFB8}" type="slidenum">
              <a:rPr lang="en-US" smtClean="0"/>
              <a:t>19</a:t>
            </a:fld>
            <a:endParaRPr lang="en-US"/>
          </a:p>
        </p:txBody>
      </p:sp>
      <p:sp>
        <p:nvSpPr>
          <p:cNvPr id="2" name="テキスト ボックス 1">
            <a:extLst>
              <a:ext uri="{FF2B5EF4-FFF2-40B4-BE49-F238E27FC236}">
                <a16:creationId xmlns:a16="http://schemas.microsoft.com/office/drawing/2014/main" id="{13A3A839-7520-5269-DB38-894AA78817D7}"/>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世界を結ぶ航空交通</a:t>
            </a:r>
            <a:endParaRPr lang="ja-JP" altLang="ja-JP" sz="3600" b="1"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C3B09EBB-23F2-81C7-F478-FB321AD7DCC2}"/>
              </a:ext>
            </a:extLst>
          </p:cNvPr>
          <p:cNvPicPr>
            <a:picLocks noChangeAspect="1"/>
          </p:cNvPicPr>
          <p:nvPr/>
        </p:nvPicPr>
        <p:blipFill>
          <a:blip r:embed="rId2"/>
          <a:stretch>
            <a:fillRect/>
          </a:stretch>
        </p:blipFill>
        <p:spPr>
          <a:xfrm>
            <a:off x="1227650" y="1126671"/>
            <a:ext cx="6688700" cy="4229099"/>
          </a:xfrm>
          <a:prstGeom prst="rect">
            <a:avLst/>
          </a:prstGeom>
        </p:spPr>
      </p:pic>
      <p:sp>
        <p:nvSpPr>
          <p:cNvPr id="6" name="テキスト ボックス 5">
            <a:extLst>
              <a:ext uri="{FF2B5EF4-FFF2-40B4-BE49-F238E27FC236}">
                <a16:creationId xmlns:a16="http://schemas.microsoft.com/office/drawing/2014/main" id="{4C4B7336-74E0-D009-9FE4-64583CFF606D}"/>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827219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プレースホルダー 6">
            <a:extLst>
              <a:ext uri="{FF2B5EF4-FFF2-40B4-BE49-F238E27FC236}">
                <a16:creationId xmlns:a16="http://schemas.microsoft.com/office/drawing/2014/main" id="{5881829E-7896-481B-B1F1-A81E369F000B}"/>
              </a:ext>
            </a:extLst>
          </p:cNvPr>
          <p:cNvSpPr txBox="1">
            <a:spLocks/>
          </p:cNvSpPr>
          <p:nvPr/>
        </p:nvSpPr>
        <p:spPr>
          <a:xfrm>
            <a:off x="431800" y="2710627"/>
            <a:ext cx="8280400" cy="3199843"/>
          </a:xfrm>
          <a:prstGeom prst="rect">
            <a:avLst/>
          </a:prstGeom>
          <a:solidFill>
            <a:schemeClr val="bg1"/>
          </a:solidFill>
        </p:spPr>
        <p:txBody>
          <a:bodyPr vert="horz" lIns="108000" tIns="144000" rIns="108000" bIns="36000" rtlCol="0" anchor="t" anchorCtr="0">
            <a:noAutofit/>
          </a:bodyPr>
          <a:lstStyle>
            <a:lvl1pPr marL="0" indent="0" algn="l" defTabSz="914400" rtl="0" eaLnBrk="1" latinLnBrk="0" hangingPunct="1">
              <a:lnSpc>
                <a:spcPct val="90000"/>
              </a:lnSpc>
              <a:spcBef>
                <a:spcPts val="1000"/>
              </a:spcBef>
              <a:buFont typeface="Wingdings" panose="05000000000000000000" pitchFamily="2" charset="2"/>
              <a:buNone/>
              <a:defRPr kumimoji="1" sz="24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Wingdings 2" pitchFamily="18" charset="2"/>
              <a:buNone/>
              <a:defRPr kumimoji="1"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Wingdings 2" pitchFamily="18" charset="2"/>
              <a:buNone/>
              <a:defRPr kumimoji="1"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9pPr>
          </a:lstStyle>
          <a:p>
            <a:pPr marL="715963" indent="-7159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＜考えるポイント＞</a:t>
            </a:r>
            <a:endParaRPr lang="en-US" altLang="ja-JP" sz="2800" dirty="0">
              <a:solidFill>
                <a:schemeClr val="tx1"/>
              </a:solidFill>
              <a:latin typeface="游ゴシック" panose="020B0400000000000000" pitchFamily="50" charset="-128"/>
              <a:ea typeface="游ゴシック" panose="020B0400000000000000" pitchFamily="50" charset="-128"/>
            </a:endParaRPr>
          </a:p>
          <a:p>
            <a:pPr marL="449263" indent="-4492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a:t>
            </a:r>
            <a:r>
              <a:rPr lang="en-US" altLang="ja-JP" sz="2800" dirty="0">
                <a:solidFill>
                  <a:schemeClr val="tx1"/>
                </a:solidFill>
                <a:latin typeface="游ゴシック" panose="020B0400000000000000" pitchFamily="50" charset="-128"/>
                <a:ea typeface="游ゴシック" panose="020B0400000000000000" pitchFamily="50" charset="-128"/>
              </a:rPr>
              <a:t>	</a:t>
            </a:r>
            <a:r>
              <a:rPr lang="ja-JP" altLang="en-US" sz="2800" dirty="0">
                <a:solidFill>
                  <a:schemeClr val="tx1"/>
                </a:solidFill>
                <a:latin typeface="游ゴシック" panose="020B0400000000000000" pitchFamily="50" charset="-128"/>
                <a:ea typeface="游ゴシック" panose="020B0400000000000000" pitchFamily="50" charset="-128"/>
              </a:rPr>
              <a:t>各種交通が発達した理由を、車社会化（モータリゼーション）や内陸水路、格安航空会社（</a:t>
            </a:r>
            <a:r>
              <a:rPr lang="en-US" altLang="ja-JP" sz="2800" dirty="0">
                <a:solidFill>
                  <a:schemeClr val="tx1"/>
                </a:solidFill>
                <a:latin typeface="游ゴシック" panose="020B0400000000000000" pitchFamily="50" charset="-128"/>
                <a:ea typeface="游ゴシック" panose="020B0400000000000000" pitchFamily="50" charset="-128"/>
              </a:rPr>
              <a:t>LCC</a:t>
            </a:r>
            <a:r>
              <a:rPr lang="ja-JP" altLang="en-US" sz="2800" dirty="0">
                <a:solidFill>
                  <a:schemeClr val="tx1"/>
                </a:solidFill>
                <a:latin typeface="游ゴシック" panose="020B0400000000000000" pitchFamily="50" charset="-128"/>
                <a:ea typeface="游ゴシック" panose="020B0400000000000000" pitchFamily="50" charset="-128"/>
              </a:rPr>
              <a:t>）などに関連づけて考える。</a:t>
            </a:r>
          </a:p>
        </p:txBody>
      </p:sp>
      <p:sp>
        <p:nvSpPr>
          <p:cNvPr id="17" name="タイトル 5">
            <a:extLst>
              <a:ext uri="{FF2B5EF4-FFF2-40B4-BE49-F238E27FC236}">
                <a16:creationId xmlns:a16="http://schemas.microsoft.com/office/drawing/2014/main" id="{1CA6D783-B112-4367-BFE9-CB13ACF8F8BC}"/>
              </a:ext>
            </a:extLst>
          </p:cNvPr>
          <p:cNvSpPr txBox="1">
            <a:spLocks/>
          </p:cNvSpPr>
          <p:nvPr/>
        </p:nvSpPr>
        <p:spPr>
          <a:xfrm>
            <a:off x="2067338" y="1278003"/>
            <a:ext cx="6680421" cy="143262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kumimoji="1" sz="3200" b="0" kern="1200">
                <a:solidFill>
                  <a:schemeClr val="tx1"/>
                </a:solidFill>
                <a:latin typeface="+mj-lt"/>
                <a:ea typeface="+mj-ea"/>
                <a:cs typeface="+mj-cs"/>
              </a:defRPr>
            </a:lvl1pPr>
          </a:lstStyle>
          <a:p>
            <a:pPr>
              <a:lnSpc>
                <a:spcPct val="100000"/>
              </a:lnSpc>
            </a:pPr>
            <a:r>
              <a:rPr lang="ja-JP" altLang="en-US" dirty="0">
                <a:latin typeface="游ゴシック" panose="020B0400000000000000" pitchFamily="50" charset="-128"/>
                <a:ea typeface="游ゴシック" panose="020B0400000000000000" pitchFamily="50" charset="-128"/>
              </a:rPr>
              <a:t>私たちの生活を支える交通網は、どのように発達してきたのだろうか。</a:t>
            </a:r>
          </a:p>
        </p:txBody>
      </p:sp>
      <p:sp>
        <p:nvSpPr>
          <p:cNvPr id="4" name="動作設定ボタン: 戻る/前へ 3">
            <a:hlinkClick r:id="" action="ppaction://hlinkshowjump?jump=previousslide" highlightClick="1"/>
            <a:extLst>
              <a:ext uri="{FF2B5EF4-FFF2-40B4-BE49-F238E27FC236}">
                <a16:creationId xmlns:a16="http://schemas.microsoft.com/office/drawing/2014/main" id="{C74F5704-C144-0C08-7E53-E10B43E1DFA5}"/>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7" name="動作設定ボタン: 進む/次へ 6">
            <a:hlinkClick r:id="" action="ppaction://hlinkshowjump?jump=nextslide" highlightClick="1"/>
            <a:extLst>
              <a:ext uri="{FF2B5EF4-FFF2-40B4-BE49-F238E27FC236}">
                <a16:creationId xmlns:a16="http://schemas.microsoft.com/office/drawing/2014/main" id="{18D11A5A-183D-69DF-9B67-0A59A3938E4E}"/>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8" name="スライド番号プレースホルダー 17">
            <a:extLst>
              <a:ext uri="{FF2B5EF4-FFF2-40B4-BE49-F238E27FC236}">
                <a16:creationId xmlns:a16="http://schemas.microsoft.com/office/drawing/2014/main" id="{883E916B-B5DB-C30F-29AF-F49FA385980B}"/>
              </a:ext>
            </a:extLst>
          </p:cNvPr>
          <p:cNvSpPr>
            <a:spLocks noGrp="1"/>
          </p:cNvSpPr>
          <p:nvPr>
            <p:ph type="sldNum" sz="quarter" idx="12"/>
          </p:nvPr>
        </p:nvSpPr>
        <p:spPr/>
        <p:txBody>
          <a:bodyPr/>
          <a:lstStyle/>
          <a:p>
            <a:fld id="{4FAB73BC-B049-4115-A692-8D63A059BFB8}" type="slidenum">
              <a:rPr lang="en-US" smtClean="0"/>
              <a:t>2</a:t>
            </a:fld>
            <a:endParaRPr lang="en-US"/>
          </a:p>
        </p:txBody>
      </p:sp>
      <p:pic>
        <p:nvPicPr>
          <p:cNvPr id="5" name="図 4">
            <a:extLst>
              <a:ext uri="{FF2B5EF4-FFF2-40B4-BE49-F238E27FC236}">
                <a16:creationId xmlns:a16="http://schemas.microsoft.com/office/drawing/2014/main" id="{B1041008-ADAF-68EC-BFCC-9CCC3E5C4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800" y="1278003"/>
            <a:ext cx="1533739" cy="400106"/>
          </a:xfrm>
          <a:prstGeom prst="rect">
            <a:avLst/>
          </a:prstGeom>
        </p:spPr>
      </p:pic>
      <p:sp>
        <p:nvSpPr>
          <p:cNvPr id="2" name="テキスト ボックス 1">
            <a:extLst>
              <a:ext uri="{FF2B5EF4-FFF2-40B4-BE49-F238E27FC236}">
                <a16:creationId xmlns:a16="http://schemas.microsoft.com/office/drawing/2014/main" id="{55736F54-F443-E41C-6263-17B817EFCC22}"/>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336784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正方形/長方形 31">
            <a:extLst>
              <a:ext uri="{FF2B5EF4-FFF2-40B4-BE49-F238E27FC236}">
                <a16:creationId xmlns:a16="http://schemas.microsoft.com/office/drawing/2014/main" id="{073CB14F-4947-1ED1-36C2-725FC85F36D3}"/>
              </a:ext>
            </a:extLst>
          </p:cNvPr>
          <p:cNvSpPr/>
          <p:nvPr/>
        </p:nvSpPr>
        <p:spPr>
          <a:xfrm>
            <a:off x="431799" y="2636116"/>
            <a:ext cx="8280401" cy="3111066"/>
          </a:xfrm>
          <a:prstGeom prst="rect">
            <a:avLst/>
          </a:prstGeom>
          <a:solidFill>
            <a:schemeClr val="bg1"/>
          </a:solidFill>
        </p:spPr>
        <p:txBody>
          <a:bodyPr lIns="108000" tIns="108000" rIns="108000" bIns="36000" anchor="t" anchorCtr="0">
            <a:noAutofit/>
          </a:bodyPr>
          <a:lstStyle/>
          <a:p>
            <a:r>
              <a:rPr lang="ja-JP" altLang="en-US" sz="2800" dirty="0">
                <a:solidFill>
                  <a:srgbClr val="FF0000"/>
                </a:solidFill>
                <a:latin typeface="游ゴシック" panose="020B0400000000000000" pitchFamily="50" charset="-128"/>
                <a:ea typeface="游ゴシック" panose="020B0400000000000000" pitchFamily="50" charset="-128"/>
              </a:rPr>
              <a:t>（解答例） </a:t>
            </a:r>
            <a:endParaRPr lang="en-US" altLang="ja-JP" sz="2800" dirty="0">
              <a:solidFill>
                <a:srgbClr val="FF0000"/>
              </a:solidFill>
              <a:latin typeface="游ゴシック" panose="020B0400000000000000" pitchFamily="50" charset="-128"/>
              <a:ea typeface="游ゴシック" panose="020B0400000000000000" pitchFamily="50" charset="-128"/>
            </a:endParaRPr>
          </a:p>
          <a:p>
            <a:r>
              <a:rPr lang="ja-JP" altLang="en-US" sz="2800" dirty="0">
                <a:solidFill>
                  <a:srgbClr val="FF0000"/>
                </a:solidFill>
                <a:latin typeface="游ゴシック" panose="020B0400000000000000" pitchFamily="50" charset="-128"/>
                <a:ea typeface="游ゴシック" panose="020B0400000000000000" pitchFamily="50" charset="-128"/>
              </a:rPr>
              <a:t>海上交通は、安く大量に運ぶことに適しているため、原油や鉱産資源、穀物などが輸送されている。一方、航空交通は、短時間で輸送できるが費用も高くなるため、比較的軽くて単価の高い半導体や鮮度が重視される食料品などが輸送されている。</a:t>
            </a:r>
          </a:p>
        </p:txBody>
      </p:sp>
      <p:sp>
        <p:nvSpPr>
          <p:cNvPr id="14" name="スライド番号プレースホルダー 13">
            <a:extLst>
              <a:ext uri="{FF2B5EF4-FFF2-40B4-BE49-F238E27FC236}">
                <a16:creationId xmlns:a16="http://schemas.microsoft.com/office/drawing/2014/main" id="{CD225409-E762-7585-CA07-C1EDF61AC260}"/>
              </a:ext>
            </a:extLst>
          </p:cNvPr>
          <p:cNvSpPr>
            <a:spLocks noGrp="1"/>
          </p:cNvSpPr>
          <p:nvPr>
            <p:ph type="sldNum" sz="quarter" idx="12"/>
          </p:nvPr>
        </p:nvSpPr>
        <p:spPr/>
        <p:txBody>
          <a:bodyPr/>
          <a:lstStyle/>
          <a:p>
            <a:fld id="{4FAB73BC-B049-4115-A692-8D63A059BFB8}" type="slidenum">
              <a:rPr lang="en-US" smtClean="0"/>
              <a:t>20</a:t>
            </a:fld>
            <a:endParaRPr lang="en-US"/>
          </a:p>
        </p:txBody>
      </p:sp>
      <p:sp>
        <p:nvSpPr>
          <p:cNvPr id="3" name="動作設定ボタン: 戻る/前へ 2">
            <a:hlinkClick r:id="" action="ppaction://hlinkshowjump?jump=previousslide" highlightClick="1"/>
            <a:extLst>
              <a:ext uri="{FF2B5EF4-FFF2-40B4-BE49-F238E27FC236}">
                <a16:creationId xmlns:a16="http://schemas.microsoft.com/office/drawing/2014/main" id="{DAE16166-5154-24E6-4304-CDB0E2A084BF}"/>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90A34C36-422A-0439-9F3D-64C868A57D5A}"/>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コンテンツ プレースホルダー 2">
            <a:extLst>
              <a:ext uri="{FF2B5EF4-FFF2-40B4-BE49-F238E27FC236}">
                <a16:creationId xmlns:a16="http://schemas.microsoft.com/office/drawing/2014/main" id="{5C37F2F4-1922-91EF-5BA7-265D44B1033B}"/>
              </a:ext>
            </a:extLst>
          </p:cNvPr>
          <p:cNvSpPr txBox="1">
            <a:spLocks/>
          </p:cNvSpPr>
          <p:nvPr/>
        </p:nvSpPr>
        <p:spPr>
          <a:xfrm>
            <a:off x="458543" y="2228852"/>
            <a:ext cx="8283134" cy="4321174"/>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403200" indent="-403200">
              <a:lnSpc>
                <a:spcPct val="100000"/>
              </a:lnSpc>
              <a:spcBef>
                <a:spcPts val="0"/>
              </a:spcBef>
              <a:buFont typeface="Wingdings 2" pitchFamily="18" charset="2"/>
              <a:buNone/>
            </a:pPr>
            <a:endParaRPr lang="ja-JP" altLang="en-US" sz="3200" dirty="0">
              <a:latin typeface="游ゴシック" panose="020B0400000000000000" pitchFamily="50" charset="-128"/>
              <a:ea typeface="游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4CD0917A-4FDD-2019-513D-3D4276404F50}"/>
              </a:ext>
            </a:extLst>
          </p:cNvPr>
          <p:cNvSpPr txBox="1">
            <a:spLocks/>
          </p:cNvSpPr>
          <p:nvPr/>
        </p:nvSpPr>
        <p:spPr>
          <a:xfrm>
            <a:off x="2133600" y="1287323"/>
            <a:ext cx="6578599" cy="1357957"/>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latin typeface="游ゴシック" panose="020B0400000000000000" pitchFamily="50" charset="-128"/>
                <a:ea typeface="游ゴシック" panose="020B0400000000000000" pitchFamily="50" charset="-128"/>
              </a:rPr>
              <a:t>海上交通と航空交通で輸送される貨物の違いを確認しよう。</a:t>
            </a:r>
            <a:endParaRPr lang="en-US" altLang="ja-JP" dirty="0">
              <a:latin typeface="游ゴシック" panose="020B0400000000000000" pitchFamily="50" charset="-128"/>
              <a:ea typeface="游ゴシック" panose="020B0400000000000000" pitchFamily="50" charset="-128"/>
            </a:endParaRPr>
          </a:p>
          <a:p>
            <a:pPr marL="0" lvl="0" indent="0">
              <a:defRPr/>
            </a:pPr>
            <a:endParaRPr lang="ja-JP" altLang="en-US" dirty="0">
              <a:latin typeface="游ゴシック" panose="020B0400000000000000" pitchFamily="50" charset="-128"/>
              <a:ea typeface="游ゴシック" panose="020B0400000000000000" pitchFamily="50" charset="-128"/>
            </a:endParaRPr>
          </a:p>
        </p:txBody>
      </p:sp>
      <p:sp>
        <p:nvSpPr>
          <p:cNvPr id="31" name="メモ 13">
            <a:extLst>
              <a:ext uri="{FF2B5EF4-FFF2-40B4-BE49-F238E27FC236}">
                <a16:creationId xmlns:a16="http://schemas.microsoft.com/office/drawing/2014/main" id="{5E493C20-302F-B93E-8CA0-613D656124B2}"/>
              </a:ext>
            </a:extLst>
          </p:cNvPr>
          <p:cNvSpPr/>
          <p:nvPr/>
        </p:nvSpPr>
        <p:spPr>
          <a:xfrm>
            <a:off x="425716" y="2432095"/>
            <a:ext cx="8280399" cy="3111066"/>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D8260B0C-DC82-6FA9-D79D-98AC2245A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60" y="1314839"/>
            <a:ext cx="1496426" cy="390786"/>
          </a:xfrm>
          <a:prstGeom prst="rect">
            <a:avLst/>
          </a:prstGeom>
        </p:spPr>
      </p:pic>
      <p:sp>
        <p:nvSpPr>
          <p:cNvPr id="2" name="テキスト ボックス 1">
            <a:extLst>
              <a:ext uri="{FF2B5EF4-FFF2-40B4-BE49-F238E27FC236}">
                <a16:creationId xmlns:a16="http://schemas.microsoft.com/office/drawing/2014/main" id="{63521239-A9F2-DAE3-87D7-1C9A0AB42CD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08603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1"/>
                                        </p:tgtEl>
                                        <p:attrNameLst>
                                          <p:attrName>ppt_w</p:attrName>
                                        </p:attrNameLst>
                                      </p:cBhvr>
                                      <p:tavLst>
                                        <p:tav tm="0">
                                          <p:val>
                                            <p:strVal val="ppt_w"/>
                                          </p:val>
                                        </p:tav>
                                        <p:tav tm="100000">
                                          <p:val>
                                            <p:fltVal val="0"/>
                                          </p:val>
                                        </p:tav>
                                      </p:tavLst>
                                    </p:anim>
                                    <p:anim calcmode="lin" valueType="num">
                                      <p:cBhvr>
                                        <p:cTn id="7" dur="500"/>
                                        <p:tgtEl>
                                          <p:spTgt spid="31"/>
                                        </p:tgtEl>
                                        <p:attrNameLst>
                                          <p:attrName>ppt_h</p:attrName>
                                        </p:attrNameLst>
                                      </p:cBhvr>
                                      <p:tavLst>
                                        <p:tav tm="0">
                                          <p:val>
                                            <p:strVal val="ppt_h"/>
                                          </p:val>
                                        </p:tav>
                                        <p:tav tm="100000">
                                          <p:val>
                                            <p:fltVal val="0"/>
                                          </p:val>
                                        </p:tav>
                                      </p:tavLst>
                                    </p:anim>
                                    <p:animEffect transition="out" filter="fade">
                                      <p:cBhvr>
                                        <p:cTn id="8" dur="500"/>
                                        <p:tgtEl>
                                          <p:spTgt spid="31"/>
                                        </p:tgtEl>
                                      </p:cBhvr>
                                    </p:animEffect>
                                    <p:set>
                                      <p:cBhvr>
                                        <p:cTn id="9"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FFBEF-0CF0-7372-6AD5-6335C17A2DF0}"/>
            </a:ext>
          </a:extLst>
        </p:cNvPr>
        <p:cNvGrpSpPr/>
        <p:nvPr/>
      </p:nvGrpSpPr>
      <p:grpSpPr>
        <a:xfrm>
          <a:off x="0" y="0"/>
          <a:ext cx="0" cy="0"/>
          <a:chOff x="0" y="0"/>
          <a:chExt cx="0" cy="0"/>
        </a:xfrm>
      </p:grpSpPr>
      <p:sp>
        <p:nvSpPr>
          <p:cNvPr id="32" name="正方形/長方形 31">
            <a:extLst>
              <a:ext uri="{FF2B5EF4-FFF2-40B4-BE49-F238E27FC236}">
                <a16:creationId xmlns:a16="http://schemas.microsoft.com/office/drawing/2014/main" id="{44459A12-BE93-D091-AE3E-C7994C30EB07}"/>
              </a:ext>
            </a:extLst>
          </p:cNvPr>
          <p:cNvSpPr/>
          <p:nvPr/>
        </p:nvSpPr>
        <p:spPr>
          <a:xfrm>
            <a:off x="431799" y="2636178"/>
            <a:ext cx="8280401" cy="3111066"/>
          </a:xfrm>
          <a:prstGeom prst="rect">
            <a:avLst/>
          </a:prstGeom>
          <a:solidFill>
            <a:schemeClr val="bg1"/>
          </a:solidFill>
        </p:spPr>
        <p:txBody>
          <a:bodyPr lIns="108000" tIns="108000" rIns="108000" bIns="36000" anchor="t" anchorCtr="0">
            <a:noAutofit/>
          </a:bodyPr>
          <a:lstStyle/>
          <a:p>
            <a:r>
              <a:rPr lang="ja-JP" altLang="en-US" sz="2800" dirty="0">
                <a:solidFill>
                  <a:srgbClr val="FF0000"/>
                </a:solidFill>
                <a:latin typeface="游ゴシック" panose="020B0400000000000000" pitchFamily="50" charset="-128"/>
                <a:ea typeface="游ゴシック" panose="020B0400000000000000" pitchFamily="50" charset="-128"/>
              </a:rPr>
              <a:t>（解答例） </a:t>
            </a:r>
            <a:endParaRPr lang="en-US" altLang="ja-JP" sz="2800" dirty="0">
              <a:solidFill>
                <a:srgbClr val="FF0000"/>
              </a:solidFill>
              <a:latin typeface="游ゴシック" panose="020B0400000000000000" pitchFamily="50" charset="-128"/>
              <a:ea typeface="游ゴシック" panose="020B0400000000000000" pitchFamily="50" charset="-128"/>
            </a:endParaRPr>
          </a:p>
          <a:p>
            <a:r>
              <a:rPr lang="ja-JP" altLang="en-US" sz="2800" dirty="0">
                <a:solidFill>
                  <a:srgbClr val="FF0000"/>
                </a:solidFill>
                <a:latin typeface="游ゴシック" panose="020B0400000000000000" pitchFamily="50" charset="-128"/>
                <a:ea typeface="游ゴシック" panose="020B0400000000000000" pitchFamily="50" charset="-128"/>
              </a:rPr>
              <a:t>出発地と目的地を直接結ぶことができる自動車の普及によって、それまで鉄道路線沿いに形成されていた都市は面的に広がった。その結果、アメリカ合衆国のように商業施設などの郊外化が進んだ。</a:t>
            </a:r>
          </a:p>
        </p:txBody>
      </p:sp>
      <p:sp>
        <p:nvSpPr>
          <p:cNvPr id="14" name="スライド番号プレースホルダー 13">
            <a:extLst>
              <a:ext uri="{FF2B5EF4-FFF2-40B4-BE49-F238E27FC236}">
                <a16:creationId xmlns:a16="http://schemas.microsoft.com/office/drawing/2014/main" id="{258B7E96-1652-C0DD-B4FB-1B9A54995729}"/>
              </a:ext>
            </a:extLst>
          </p:cNvPr>
          <p:cNvSpPr>
            <a:spLocks noGrp="1"/>
          </p:cNvSpPr>
          <p:nvPr>
            <p:ph type="sldNum" sz="quarter" idx="12"/>
          </p:nvPr>
        </p:nvSpPr>
        <p:spPr/>
        <p:txBody>
          <a:bodyPr/>
          <a:lstStyle/>
          <a:p>
            <a:fld id="{4FAB73BC-B049-4115-A692-8D63A059BFB8}" type="slidenum">
              <a:rPr lang="en-US" smtClean="0"/>
              <a:t>21</a:t>
            </a:fld>
            <a:endParaRPr lang="en-US"/>
          </a:p>
        </p:txBody>
      </p:sp>
      <p:sp>
        <p:nvSpPr>
          <p:cNvPr id="3" name="動作設定ボタン: 戻る/前へ 2">
            <a:hlinkClick r:id="" action="ppaction://hlinkshowjump?jump=previousslide" highlightClick="1"/>
            <a:extLst>
              <a:ext uri="{FF2B5EF4-FFF2-40B4-BE49-F238E27FC236}">
                <a16:creationId xmlns:a16="http://schemas.microsoft.com/office/drawing/2014/main" id="{9DA60CEA-7F94-5013-55AC-DBCD7C905F8C}"/>
              </a:ext>
            </a:extLst>
          </p:cNvPr>
          <p:cNvSpPr/>
          <p:nvPr/>
        </p:nvSpPr>
        <p:spPr>
          <a:xfrm rot="10800000" flipH="1">
            <a:off x="8788740" y="6625087"/>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コンテンツ プレースホルダー 2">
            <a:extLst>
              <a:ext uri="{FF2B5EF4-FFF2-40B4-BE49-F238E27FC236}">
                <a16:creationId xmlns:a16="http://schemas.microsoft.com/office/drawing/2014/main" id="{DA1A66DC-D707-02DF-4B03-3EB3C2B3B48E}"/>
              </a:ext>
            </a:extLst>
          </p:cNvPr>
          <p:cNvSpPr txBox="1">
            <a:spLocks/>
          </p:cNvSpPr>
          <p:nvPr/>
        </p:nvSpPr>
        <p:spPr>
          <a:xfrm>
            <a:off x="458543" y="2228852"/>
            <a:ext cx="8283134" cy="4321174"/>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403200" indent="-403200">
              <a:lnSpc>
                <a:spcPct val="100000"/>
              </a:lnSpc>
              <a:spcBef>
                <a:spcPts val="0"/>
              </a:spcBef>
              <a:buFont typeface="Wingdings 2" pitchFamily="18" charset="2"/>
              <a:buNone/>
            </a:pPr>
            <a:endParaRPr lang="ja-JP" altLang="en-US" sz="3200" dirty="0">
              <a:latin typeface="游ゴシック" panose="020B0400000000000000" pitchFamily="50" charset="-128"/>
              <a:ea typeface="游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83810E4B-29BA-00F6-2DE7-92AF866B2669}"/>
              </a:ext>
            </a:extLst>
          </p:cNvPr>
          <p:cNvSpPr txBox="1">
            <a:spLocks/>
          </p:cNvSpPr>
          <p:nvPr/>
        </p:nvSpPr>
        <p:spPr>
          <a:xfrm>
            <a:off x="2133600" y="1287323"/>
            <a:ext cx="6578599" cy="910907"/>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latin typeface="游ゴシック" panose="020B0400000000000000" pitchFamily="50" charset="-128"/>
                <a:ea typeface="游ゴシック" panose="020B0400000000000000" pitchFamily="50" charset="-128"/>
              </a:rPr>
              <a:t>車社会化の進展によって、人々の生活に起きた変化を説明しよう。</a:t>
            </a:r>
            <a:endParaRPr lang="en-US" altLang="ja-JP" dirty="0">
              <a:latin typeface="游ゴシック" panose="020B0400000000000000" pitchFamily="50" charset="-128"/>
              <a:ea typeface="游ゴシック" panose="020B0400000000000000" pitchFamily="50" charset="-128"/>
            </a:endParaRPr>
          </a:p>
          <a:p>
            <a:pPr marL="0" lvl="0" indent="0">
              <a:defRPr/>
            </a:pPr>
            <a:endParaRPr lang="ja-JP" altLang="en-US" dirty="0">
              <a:latin typeface="游ゴシック" panose="020B0400000000000000" pitchFamily="50" charset="-128"/>
              <a:ea typeface="游ゴシック" panose="020B0400000000000000" pitchFamily="50" charset="-128"/>
            </a:endParaRPr>
          </a:p>
        </p:txBody>
      </p:sp>
      <p:sp>
        <p:nvSpPr>
          <p:cNvPr id="31" name="メモ 13">
            <a:extLst>
              <a:ext uri="{FF2B5EF4-FFF2-40B4-BE49-F238E27FC236}">
                <a16:creationId xmlns:a16="http://schemas.microsoft.com/office/drawing/2014/main" id="{1594E255-9A99-4FDA-9FBC-69233A40AD45}"/>
              </a:ext>
            </a:extLst>
          </p:cNvPr>
          <p:cNvSpPr/>
          <p:nvPr/>
        </p:nvSpPr>
        <p:spPr>
          <a:xfrm>
            <a:off x="431799" y="2636178"/>
            <a:ext cx="8280399" cy="3111066"/>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E8E1C059-A04A-42E1-49F9-E70366E115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543" y="1333144"/>
            <a:ext cx="1495634" cy="409632"/>
          </a:xfrm>
          <a:prstGeom prst="rect">
            <a:avLst/>
          </a:prstGeom>
        </p:spPr>
      </p:pic>
      <p:sp>
        <p:nvSpPr>
          <p:cNvPr id="2" name="テキスト ボックス 1">
            <a:extLst>
              <a:ext uri="{FF2B5EF4-FFF2-40B4-BE49-F238E27FC236}">
                <a16:creationId xmlns:a16="http://schemas.microsoft.com/office/drawing/2014/main" id="{220258BE-C571-1BF5-A4DA-223CECD8150F}"/>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275455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1"/>
                                        </p:tgtEl>
                                        <p:attrNameLst>
                                          <p:attrName>ppt_w</p:attrName>
                                        </p:attrNameLst>
                                      </p:cBhvr>
                                      <p:tavLst>
                                        <p:tav tm="0">
                                          <p:val>
                                            <p:strVal val="ppt_w"/>
                                          </p:val>
                                        </p:tav>
                                        <p:tav tm="100000">
                                          <p:val>
                                            <p:fltVal val="0"/>
                                          </p:val>
                                        </p:tav>
                                      </p:tavLst>
                                    </p:anim>
                                    <p:anim calcmode="lin" valueType="num">
                                      <p:cBhvr>
                                        <p:cTn id="7" dur="500"/>
                                        <p:tgtEl>
                                          <p:spTgt spid="31"/>
                                        </p:tgtEl>
                                        <p:attrNameLst>
                                          <p:attrName>ppt_h</p:attrName>
                                        </p:attrNameLst>
                                      </p:cBhvr>
                                      <p:tavLst>
                                        <p:tav tm="0">
                                          <p:val>
                                            <p:strVal val="ppt_h"/>
                                          </p:val>
                                        </p:tav>
                                        <p:tav tm="100000">
                                          <p:val>
                                            <p:fltVal val="0"/>
                                          </p:val>
                                        </p:tav>
                                      </p:tavLst>
                                    </p:anim>
                                    <p:animEffect transition="out" filter="fade">
                                      <p:cBhvr>
                                        <p:cTn id="8" dur="500"/>
                                        <p:tgtEl>
                                          <p:spTgt spid="31"/>
                                        </p:tgtEl>
                                      </p:cBhvr>
                                    </p:animEffect>
                                    <p:set>
                                      <p:cBhvr>
                                        <p:cTn id="9"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コンテンツ プレースホルダー 2">
            <a:extLst>
              <a:ext uri="{FF2B5EF4-FFF2-40B4-BE49-F238E27FC236}">
                <a16:creationId xmlns:a16="http://schemas.microsoft.com/office/drawing/2014/main" id="{A3C2C71C-CD07-4F8B-A7FB-532839676CDD}"/>
              </a:ext>
            </a:extLst>
          </p:cNvPr>
          <p:cNvSpPr txBox="1">
            <a:spLocks/>
          </p:cNvSpPr>
          <p:nvPr/>
        </p:nvSpPr>
        <p:spPr>
          <a:xfrm>
            <a:off x="1385546" y="799726"/>
            <a:ext cx="7326654" cy="838325"/>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なぜ、東京からの鉄道による時間距離は短縮したのだろうか。</a:t>
            </a:r>
            <a:endParaRPr lang="ja-JP" altLang="ja-JP" dirty="0">
              <a:solidFill>
                <a:prstClr val="black"/>
              </a:solidFill>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FEBFAFFB-ED38-3AD8-7229-C9A0800C64CC}"/>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C550B72C-078C-5B17-B3AF-0BCFF1162BE3}"/>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9" name="スライド番号プレースホルダー 18">
            <a:extLst>
              <a:ext uri="{FF2B5EF4-FFF2-40B4-BE49-F238E27FC236}">
                <a16:creationId xmlns:a16="http://schemas.microsoft.com/office/drawing/2014/main" id="{18399D9D-D1D4-6BDC-2272-2B6A7DB26C68}"/>
              </a:ext>
            </a:extLst>
          </p:cNvPr>
          <p:cNvSpPr>
            <a:spLocks noGrp="1"/>
          </p:cNvSpPr>
          <p:nvPr>
            <p:ph type="sldNum" sz="quarter" idx="12"/>
          </p:nvPr>
        </p:nvSpPr>
        <p:spPr/>
        <p:txBody>
          <a:bodyPr/>
          <a:lstStyle/>
          <a:p>
            <a:fld id="{4FAB73BC-B049-4115-A692-8D63A059BFB8}" type="slidenum">
              <a:rPr lang="en-US" smtClean="0"/>
              <a:t>3</a:t>
            </a:fld>
            <a:endParaRPr lang="en-US" dirty="0"/>
          </a:p>
        </p:txBody>
      </p:sp>
      <p:sp>
        <p:nvSpPr>
          <p:cNvPr id="6" name="テキスト ボックス 5">
            <a:extLst>
              <a:ext uri="{FF2B5EF4-FFF2-40B4-BE49-F238E27FC236}">
                <a16:creationId xmlns:a16="http://schemas.microsoft.com/office/drawing/2014/main" id="{7D829782-1718-91A4-4C43-A8992B6F92C6}"/>
              </a:ext>
            </a:extLst>
          </p:cNvPr>
          <p:cNvSpPr txBox="1"/>
          <p:nvPr/>
        </p:nvSpPr>
        <p:spPr>
          <a:xfrm>
            <a:off x="1603187" y="6190597"/>
            <a:ext cx="5937621" cy="461665"/>
          </a:xfrm>
          <a:prstGeom prst="rect">
            <a:avLst/>
          </a:prstGeom>
          <a:noFill/>
        </p:spPr>
        <p:txBody>
          <a:bodyPr wrap="square" rtlCol="0">
            <a:spAutoFit/>
          </a:bodyPr>
          <a:lstStyle/>
          <a:p>
            <a:r>
              <a:rPr lang="ja-JP" altLang="en-US" sz="2400" dirty="0">
                <a:latin typeface="游ゴシック" panose="020B0400000000000000" pitchFamily="50" charset="-128"/>
                <a:ea typeface="游ゴシック" panose="020B0400000000000000" pitchFamily="50" charset="-128"/>
              </a:rPr>
              <a:t>図１　鉄道の発達による時間距離の変化</a:t>
            </a:r>
            <a:endParaRPr kumimoji="1" lang="en-US" altLang="ja-JP" sz="2400" dirty="0">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6DA73264-7E30-9428-5995-9C634FF7F0E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1800" y="799047"/>
            <a:ext cx="847843" cy="859955"/>
          </a:xfrm>
          <a:prstGeom prst="rect">
            <a:avLst/>
          </a:prstGeom>
        </p:spPr>
      </p:pic>
      <p:pic>
        <p:nvPicPr>
          <p:cNvPr id="8" name="図 7">
            <a:extLst>
              <a:ext uri="{FF2B5EF4-FFF2-40B4-BE49-F238E27FC236}">
                <a16:creationId xmlns:a16="http://schemas.microsoft.com/office/drawing/2014/main" id="{61B784BB-8B13-88D1-6FA1-2E55CF8D39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9557" y="1855325"/>
            <a:ext cx="4244885" cy="4335272"/>
          </a:xfrm>
          <a:prstGeom prst="rect">
            <a:avLst/>
          </a:prstGeom>
        </p:spPr>
      </p:pic>
      <p:sp>
        <p:nvSpPr>
          <p:cNvPr id="2" name="テキスト ボックス 1">
            <a:extLst>
              <a:ext uri="{FF2B5EF4-FFF2-40B4-BE49-F238E27FC236}">
                <a16:creationId xmlns:a16="http://schemas.microsoft.com/office/drawing/2014/main" id="{B0FB7CE3-5CAA-079F-B48F-8C59F027FC2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475099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FF985-18E3-F82B-BD7D-ADA1134982DC}"/>
            </a:ext>
          </a:extLst>
        </p:cNvPr>
        <p:cNvGrpSpPr/>
        <p:nvPr/>
      </p:nvGrpSpPr>
      <p:grpSpPr>
        <a:xfrm>
          <a:off x="0" y="0"/>
          <a:ext cx="0" cy="0"/>
          <a:chOff x="0" y="0"/>
          <a:chExt cx="0" cy="0"/>
        </a:xfrm>
      </p:grpSpPr>
      <p:sp>
        <p:nvSpPr>
          <p:cNvPr id="10" name="コンテンツ プレースホルダー 2">
            <a:extLst>
              <a:ext uri="{FF2B5EF4-FFF2-40B4-BE49-F238E27FC236}">
                <a16:creationId xmlns:a16="http://schemas.microsoft.com/office/drawing/2014/main" id="{FE1EDC17-8D58-0C08-6CB6-B490823EBD03}"/>
              </a:ext>
            </a:extLst>
          </p:cNvPr>
          <p:cNvSpPr txBox="1">
            <a:spLocks/>
          </p:cNvSpPr>
          <p:nvPr/>
        </p:nvSpPr>
        <p:spPr>
          <a:xfrm>
            <a:off x="1385546" y="799726"/>
            <a:ext cx="7326654" cy="838325"/>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なぜ、東京からの鉄道による時間距離は短縮したのだろうか。</a:t>
            </a:r>
            <a:endParaRPr lang="ja-JP" altLang="ja-JP" dirty="0">
              <a:solidFill>
                <a:prstClr val="black"/>
              </a:solidFill>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960A48A3-B7C7-C4BF-CF7A-F93D2F68E71D}"/>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7228364C-10CD-9525-B9D9-C3DA196D5D7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9" name="スライド番号プレースホルダー 18">
            <a:extLst>
              <a:ext uri="{FF2B5EF4-FFF2-40B4-BE49-F238E27FC236}">
                <a16:creationId xmlns:a16="http://schemas.microsoft.com/office/drawing/2014/main" id="{7D4A29A2-9D87-6DA0-A739-DDBD610093D5}"/>
              </a:ext>
            </a:extLst>
          </p:cNvPr>
          <p:cNvSpPr>
            <a:spLocks noGrp="1"/>
          </p:cNvSpPr>
          <p:nvPr>
            <p:ph type="sldNum" sz="quarter" idx="12"/>
          </p:nvPr>
        </p:nvSpPr>
        <p:spPr/>
        <p:txBody>
          <a:bodyPr/>
          <a:lstStyle/>
          <a:p>
            <a:fld id="{4FAB73BC-B049-4115-A692-8D63A059BFB8}" type="slidenum">
              <a:rPr lang="en-US" smtClean="0"/>
              <a:t>4</a:t>
            </a:fld>
            <a:endParaRPr lang="en-US" dirty="0"/>
          </a:p>
        </p:txBody>
      </p:sp>
      <p:pic>
        <p:nvPicPr>
          <p:cNvPr id="7" name="図 6">
            <a:extLst>
              <a:ext uri="{FF2B5EF4-FFF2-40B4-BE49-F238E27FC236}">
                <a16:creationId xmlns:a16="http://schemas.microsoft.com/office/drawing/2014/main" id="{ED442323-6348-9E12-5DB0-D8B1ABA6C2E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1800" y="799047"/>
            <a:ext cx="847843" cy="859955"/>
          </a:xfrm>
          <a:prstGeom prst="rect">
            <a:avLst/>
          </a:prstGeom>
        </p:spPr>
      </p:pic>
      <p:sp>
        <p:nvSpPr>
          <p:cNvPr id="16" name="テキスト ボックス 15">
            <a:extLst>
              <a:ext uri="{FF2B5EF4-FFF2-40B4-BE49-F238E27FC236}">
                <a16:creationId xmlns:a16="http://schemas.microsoft.com/office/drawing/2014/main" id="{D7A7C706-9292-369E-8A94-5AF6D0F3617A}"/>
              </a:ext>
            </a:extLst>
          </p:cNvPr>
          <p:cNvSpPr txBox="1"/>
          <p:nvPr/>
        </p:nvSpPr>
        <p:spPr>
          <a:xfrm>
            <a:off x="3074793" y="6163421"/>
            <a:ext cx="2994409" cy="461665"/>
          </a:xfrm>
          <a:prstGeom prst="rect">
            <a:avLst/>
          </a:prstGeom>
          <a:noFill/>
        </p:spPr>
        <p:txBody>
          <a:bodyPr wrap="square" rtlCol="0">
            <a:spAutoFit/>
          </a:bodyPr>
          <a:lstStyle/>
          <a:p>
            <a:r>
              <a:rPr lang="ja-JP" altLang="en-US" sz="2400" dirty="0">
                <a:latin typeface="游ゴシック" panose="020B0400000000000000" pitchFamily="50" charset="-128"/>
                <a:ea typeface="游ゴシック" panose="020B0400000000000000" pitchFamily="50" charset="-128"/>
              </a:rPr>
              <a:t>図２　日本の鉄道網</a:t>
            </a:r>
            <a:endParaRPr kumimoji="1" lang="en-US" altLang="ja-JP" sz="2400" dirty="0">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1DC19032-8D3B-2709-74DE-5B7C3D637E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8932" y="1833606"/>
            <a:ext cx="4086130" cy="4329815"/>
          </a:xfrm>
          <a:prstGeom prst="rect">
            <a:avLst/>
          </a:prstGeom>
        </p:spPr>
      </p:pic>
      <p:sp>
        <p:nvSpPr>
          <p:cNvPr id="2" name="テキスト ボックス 1">
            <a:extLst>
              <a:ext uri="{FF2B5EF4-FFF2-40B4-BE49-F238E27FC236}">
                <a16:creationId xmlns:a16="http://schemas.microsoft.com/office/drawing/2014/main" id="{16DE9870-8621-54E1-EFAB-A1B4EBA32973}"/>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739725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7BC22-8970-E15D-3B1C-86CEFDDF6429}"/>
            </a:ext>
          </a:extLst>
        </p:cNvPr>
        <p:cNvGrpSpPr/>
        <p:nvPr/>
      </p:nvGrpSpPr>
      <p:grpSpPr>
        <a:xfrm>
          <a:off x="0" y="0"/>
          <a:ext cx="0" cy="0"/>
          <a:chOff x="0" y="0"/>
          <a:chExt cx="0" cy="0"/>
        </a:xfrm>
      </p:grpSpPr>
      <p:sp>
        <p:nvSpPr>
          <p:cNvPr id="3" name="動作設定ボタン: 戻る/前へ 2">
            <a:hlinkClick r:id="" action="ppaction://hlinkshowjump?jump=previousslide" highlightClick="1"/>
            <a:extLst>
              <a:ext uri="{FF2B5EF4-FFF2-40B4-BE49-F238E27FC236}">
                <a16:creationId xmlns:a16="http://schemas.microsoft.com/office/drawing/2014/main" id="{A24F6DDB-7913-376E-16E0-C887B353AD3B}"/>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535F7609-7444-F46D-2CD0-B441715F17D2}"/>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2" name="正方形/長方形 11">
            <a:extLst>
              <a:ext uri="{FF2B5EF4-FFF2-40B4-BE49-F238E27FC236}">
                <a16:creationId xmlns:a16="http://schemas.microsoft.com/office/drawing/2014/main" id="{2D18A489-605F-5B23-EB56-2908907C45EE}"/>
              </a:ext>
            </a:extLst>
          </p:cNvPr>
          <p:cNvSpPr/>
          <p:nvPr/>
        </p:nvSpPr>
        <p:spPr>
          <a:xfrm>
            <a:off x="431800" y="2155160"/>
            <a:ext cx="8280400" cy="1787135"/>
          </a:xfrm>
          <a:prstGeom prst="rect">
            <a:avLst/>
          </a:prstGeom>
          <a:solidFill>
            <a:schemeClr val="bg1"/>
          </a:solidFill>
        </p:spPr>
        <p:txBody>
          <a:bodyPr lIns="108000" tIns="108000" rIns="108000" bIns="36000" anchor="t" anchorCtr="0">
            <a:noAutofit/>
          </a:bodyPr>
          <a:lstStyle/>
          <a:p>
            <a:r>
              <a:rPr lang="ja-JP" altLang="en-US" sz="2800" dirty="0">
                <a:solidFill>
                  <a:srgbClr val="FF0000"/>
                </a:solidFill>
                <a:latin typeface="游ゴシック" panose="020B0400000000000000" pitchFamily="50" charset="-128"/>
                <a:ea typeface="游ゴシック" panose="020B0400000000000000" pitchFamily="50" charset="-128"/>
              </a:rPr>
              <a:t>（解答例）</a:t>
            </a:r>
            <a:endParaRPr lang="en-US" altLang="ja-JP" sz="2800" dirty="0">
              <a:solidFill>
                <a:srgbClr val="FF0000"/>
              </a:solidFill>
              <a:latin typeface="游ゴシック" panose="020B0400000000000000" pitchFamily="50" charset="-128"/>
              <a:ea typeface="游ゴシック" panose="020B0400000000000000" pitchFamily="50" charset="-128"/>
            </a:endParaRPr>
          </a:p>
          <a:p>
            <a:r>
              <a:rPr lang="ja-JP" altLang="en-US" sz="2800" dirty="0">
                <a:solidFill>
                  <a:srgbClr val="FF0000"/>
                </a:solidFill>
                <a:latin typeface="游ゴシック" panose="020B0400000000000000" pitchFamily="50" charset="-128"/>
                <a:ea typeface="游ゴシック" panose="020B0400000000000000" pitchFamily="50" charset="-128"/>
              </a:rPr>
              <a:t>新幹線の路線が全国に拡大するとともに、車両の改良によって最高速度が向上したから。また、列車の運行管理システムが進化したから。</a:t>
            </a:r>
          </a:p>
        </p:txBody>
      </p:sp>
      <p:sp>
        <p:nvSpPr>
          <p:cNvPr id="17" name="スライド番号プレースホルダー 16">
            <a:extLst>
              <a:ext uri="{FF2B5EF4-FFF2-40B4-BE49-F238E27FC236}">
                <a16:creationId xmlns:a16="http://schemas.microsoft.com/office/drawing/2014/main" id="{22F1361B-F069-55C4-70EE-3CA3782F5948}"/>
              </a:ext>
            </a:extLst>
          </p:cNvPr>
          <p:cNvSpPr>
            <a:spLocks noGrp="1"/>
          </p:cNvSpPr>
          <p:nvPr>
            <p:ph type="sldNum" sz="quarter" idx="12"/>
          </p:nvPr>
        </p:nvSpPr>
        <p:spPr/>
        <p:txBody>
          <a:bodyPr/>
          <a:lstStyle/>
          <a:p>
            <a:fld id="{4FAB73BC-B049-4115-A692-8D63A059BFB8}" type="slidenum">
              <a:rPr lang="en-US" smtClean="0"/>
              <a:t>5</a:t>
            </a:fld>
            <a:endParaRPr lang="en-US"/>
          </a:p>
        </p:txBody>
      </p:sp>
      <p:sp>
        <p:nvSpPr>
          <p:cNvPr id="2" name="メモ 8">
            <a:extLst>
              <a:ext uri="{FF2B5EF4-FFF2-40B4-BE49-F238E27FC236}">
                <a16:creationId xmlns:a16="http://schemas.microsoft.com/office/drawing/2014/main" id="{7612167A-F5C7-EFF7-3D69-B1546C3ED356}"/>
              </a:ext>
            </a:extLst>
          </p:cNvPr>
          <p:cNvSpPr/>
          <p:nvPr/>
        </p:nvSpPr>
        <p:spPr>
          <a:xfrm>
            <a:off x="431800" y="2201547"/>
            <a:ext cx="8267847" cy="215893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コンテンツ プレースホルダー 2">
            <a:extLst>
              <a:ext uri="{FF2B5EF4-FFF2-40B4-BE49-F238E27FC236}">
                <a16:creationId xmlns:a16="http://schemas.microsoft.com/office/drawing/2014/main" id="{443445B9-6AB4-5D83-852F-CE23B1CDA4E3}"/>
              </a:ext>
            </a:extLst>
          </p:cNvPr>
          <p:cNvSpPr txBox="1">
            <a:spLocks/>
          </p:cNvSpPr>
          <p:nvPr/>
        </p:nvSpPr>
        <p:spPr>
          <a:xfrm>
            <a:off x="1385546" y="799726"/>
            <a:ext cx="7326654" cy="838325"/>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なぜ、東京からの鉄道による時間距離は短縮したのだろうか。</a:t>
            </a:r>
            <a:endParaRPr lang="en-US" altLang="ja-JP" dirty="0">
              <a:solidFill>
                <a:prstClr val="black"/>
              </a:solidFill>
              <a:latin typeface="游ゴシック" panose="020B0400000000000000" pitchFamily="50" charset="-128"/>
              <a:ea typeface="游ゴシック" panose="020B0400000000000000" pitchFamily="50" charset="-128"/>
            </a:endParaRPr>
          </a:p>
          <a:p>
            <a:pPr marL="0" lvl="0" indent="0">
              <a:defRPr/>
            </a:pPr>
            <a:endParaRPr lang="ja-JP" altLang="ja-JP" dirty="0">
              <a:solidFill>
                <a:prstClr val="black"/>
              </a:solidFill>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6CC4F1F9-3753-7E51-CE56-4BB9C81AA20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1800" y="799047"/>
            <a:ext cx="847843" cy="859955"/>
          </a:xfrm>
          <a:prstGeom prst="rect">
            <a:avLst/>
          </a:prstGeom>
        </p:spPr>
      </p:pic>
      <p:sp>
        <p:nvSpPr>
          <p:cNvPr id="5" name="テキスト ボックス 4">
            <a:extLst>
              <a:ext uri="{FF2B5EF4-FFF2-40B4-BE49-F238E27FC236}">
                <a16:creationId xmlns:a16="http://schemas.microsoft.com/office/drawing/2014/main" id="{2FAF0923-9A05-DE5B-C21A-D5495AC18DA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936833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fltVal val="0"/>
                                          </p:val>
                                        </p:tav>
                                      </p:tavLst>
                                    </p:anim>
                                    <p:animEffect transition="out" filter="fade">
                                      <p:cBhvr>
                                        <p:cTn id="8" dur="500"/>
                                        <p:tgtEl>
                                          <p:spTgt spid="2"/>
                                        </p:tgtEl>
                                      </p:cBhvr>
                                    </p:animEffect>
                                    <p:set>
                                      <p:cBhvr>
                                        <p:cTn id="9"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23674712-9179-4500-BEDE-D01D6F4F1E44}"/>
              </a:ext>
            </a:extLst>
          </p:cNvPr>
          <p:cNvSpPr>
            <a:spLocks noGrp="1"/>
          </p:cNvSpPr>
          <p:nvPr>
            <p:ph idx="4294967295"/>
          </p:nvPr>
        </p:nvSpPr>
        <p:spPr>
          <a:xfrm>
            <a:off x="431800" y="1268413"/>
            <a:ext cx="8280400" cy="5018723"/>
          </a:xfrm>
        </p:spPr>
        <p:txBody>
          <a:bodyPr lIns="0" tIns="0" rIns="0" bIns="0">
            <a:noAutofit/>
          </a:bodyPr>
          <a:lstStyle/>
          <a:p>
            <a:pPr marL="403200" indent="-403200">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・① </a:t>
            </a:r>
            <a:r>
              <a:rPr lang="ja-JP" altLang="en-US" sz="3600" dirty="0">
                <a:solidFill>
                  <a:srgbClr val="FF0000"/>
                </a:solidFill>
                <a:latin typeface="游ゴシック" panose="020B0400000000000000" pitchFamily="50" charset="-128"/>
                <a:ea typeface="游ゴシック" panose="020B0400000000000000" pitchFamily="50" charset="-128"/>
              </a:rPr>
              <a:t>航空交通</a:t>
            </a:r>
            <a:r>
              <a:rPr lang="ja-JP" altLang="en-US" sz="3600" dirty="0">
                <a:latin typeface="游ゴシック" panose="020B0400000000000000" pitchFamily="50" charset="-128"/>
                <a:ea typeface="游ゴシック" panose="020B0400000000000000" pitchFamily="50" charset="-128"/>
              </a:rPr>
              <a:t> の発達</a:t>
            </a: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a:t>
            </a:r>
            <a:r>
              <a:rPr lang="en-US" altLang="ja-JP" sz="3600" dirty="0">
                <a:latin typeface="游ゴシック" panose="020B0400000000000000" pitchFamily="50" charset="-128"/>
                <a:ea typeface="游ゴシック" panose="020B0400000000000000" pitchFamily="50" charset="-128"/>
              </a:rPr>
              <a:t>…</a:t>
            </a:r>
            <a:r>
              <a:rPr lang="ja-JP" altLang="en-US" sz="3600" dirty="0">
                <a:latin typeface="游ゴシック" panose="020B0400000000000000" pitchFamily="50" charset="-128"/>
                <a:ea typeface="游ゴシック" panose="020B0400000000000000" pitchFamily="50" charset="-128"/>
              </a:rPr>
              <a:t>新幹線や高速道路網の発達に加え、地球上の各地を最短距離で結ぶことができる</a:t>
            </a:r>
          </a:p>
          <a:p>
            <a:pPr marL="403200" indent="-403200">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→② </a:t>
            </a:r>
            <a:r>
              <a:rPr lang="ja-JP" altLang="en-US" sz="3600" dirty="0">
                <a:solidFill>
                  <a:srgbClr val="FF0000"/>
                </a:solidFill>
                <a:latin typeface="游ゴシック" panose="020B0400000000000000" pitchFamily="50" charset="-128"/>
                <a:ea typeface="游ゴシック" panose="020B0400000000000000" pitchFamily="50" charset="-128"/>
              </a:rPr>
              <a:t>時間距離 </a:t>
            </a:r>
            <a:r>
              <a:rPr lang="ja-JP" altLang="en-US" sz="3600" dirty="0">
                <a:latin typeface="游ゴシック" panose="020B0400000000000000" pitchFamily="50" charset="-128"/>
                <a:ea typeface="游ゴシック" panose="020B0400000000000000" pitchFamily="50" charset="-128"/>
              </a:rPr>
              <a:t>を急速に縮小させた　　　　</a:t>
            </a: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6</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メモ 7">
            <a:extLst>
              <a:ext uri="{FF2B5EF4-FFF2-40B4-BE49-F238E27FC236}">
                <a16:creationId xmlns:a16="http://schemas.microsoft.com/office/drawing/2014/main" id="{69ED7213-173F-7705-07B0-C9E2510F72BF}"/>
              </a:ext>
            </a:extLst>
          </p:cNvPr>
          <p:cNvSpPr/>
          <p:nvPr/>
        </p:nvSpPr>
        <p:spPr>
          <a:xfrm>
            <a:off x="1473384" y="1268413"/>
            <a:ext cx="1862667"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縮小する日本と世界</a:t>
            </a:r>
            <a:endParaRPr lang="ja-JP" altLang="ja-JP" sz="3600" b="1" dirty="0">
              <a:latin typeface="游ゴシック" panose="020B0400000000000000" pitchFamily="50" charset="-128"/>
              <a:ea typeface="游ゴシック" panose="020B0400000000000000" pitchFamily="50" charset="-128"/>
            </a:endParaRPr>
          </a:p>
        </p:txBody>
      </p:sp>
      <p:sp>
        <p:nvSpPr>
          <p:cNvPr id="7" name="メモ 7">
            <a:extLst>
              <a:ext uri="{FF2B5EF4-FFF2-40B4-BE49-F238E27FC236}">
                <a16:creationId xmlns:a16="http://schemas.microsoft.com/office/drawing/2014/main" id="{4C168969-C671-3F30-B180-7DDA085360C0}"/>
              </a:ext>
            </a:extLst>
          </p:cNvPr>
          <p:cNvSpPr/>
          <p:nvPr/>
        </p:nvSpPr>
        <p:spPr>
          <a:xfrm>
            <a:off x="1925561" y="3449096"/>
            <a:ext cx="1862667"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5AF6E4E4-C069-5E85-CF67-DD9DD11834D7}"/>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09709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7"/>
                                        </p:tgtEl>
                                        <p:attrNameLst>
                                          <p:attrName>ppt_w</p:attrName>
                                        </p:attrNameLst>
                                      </p:cBhvr>
                                      <p:tavLst>
                                        <p:tav tm="0">
                                          <p:val>
                                            <p:strVal val="ppt_w"/>
                                          </p:val>
                                        </p:tav>
                                        <p:tav tm="100000">
                                          <p:val>
                                            <p:fltVal val="0"/>
                                          </p:val>
                                        </p:tav>
                                      </p:tavLst>
                                    </p:anim>
                                    <p:anim calcmode="lin" valueType="num">
                                      <p:cBhvr>
                                        <p:cTn id="14" dur="500"/>
                                        <p:tgtEl>
                                          <p:spTgt spid="7"/>
                                        </p:tgtEl>
                                        <p:attrNameLst>
                                          <p:attrName>ppt_h</p:attrName>
                                        </p:attrNameLst>
                                      </p:cBhvr>
                                      <p:tavLst>
                                        <p:tav tm="0">
                                          <p:val>
                                            <p:strVal val="ppt_h"/>
                                          </p:val>
                                        </p:tav>
                                        <p:tav tm="100000">
                                          <p:val>
                                            <p:fltVal val="0"/>
                                          </p:val>
                                        </p:tav>
                                      </p:tavLst>
                                    </p:anim>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F6620-6B04-4C08-D473-9F7420AE5391}"/>
            </a:ext>
          </a:extLst>
        </p:cNvPr>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CC60C6AF-3130-F66F-E3C3-BA3DDD7CA0F6}"/>
              </a:ext>
            </a:extLst>
          </p:cNvPr>
          <p:cNvSpPr>
            <a:spLocks noGrp="1"/>
          </p:cNvSpPr>
          <p:nvPr>
            <p:ph type="sldNum" sz="quarter" idx="12"/>
          </p:nvPr>
        </p:nvSpPr>
        <p:spPr/>
        <p:txBody>
          <a:bodyPr/>
          <a:lstStyle/>
          <a:p>
            <a:fld id="{4FAB73BC-B049-4115-A692-8D63A059BFB8}" type="slidenum">
              <a:rPr lang="en-US" smtClean="0"/>
              <a:t>7</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C7E1C123-9D85-FE57-D940-F6AD4390272C}"/>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C193A3AC-ED01-D47C-FE9A-516D9A3325F5}"/>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DE7C2E68-CBA7-C7A5-7D76-F09DE770AB42}"/>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縮小する日本と世界</a:t>
            </a:r>
            <a:endParaRPr lang="ja-JP" altLang="ja-JP" sz="3600" b="1" dirty="0">
              <a:latin typeface="游ゴシック" panose="020B0400000000000000" pitchFamily="50" charset="-128"/>
              <a:ea typeface="游ゴシック" panose="020B0400000000000000" pitchFamily="50" charset="-128"/>
            </a:endParaRPr>
          </a:p>
        </p:txBody>
      </p:sp>
      <p:sp>
        <p:nvSpPr>
          <p:cNvPr id="8" name="テキスト ボックス 7">
            <a:extLst>
              <a:ext uri="{FF2B5EF4-FFF2-40B4-BE49-F238E27FC236}">
                <a16:creationId xmlns:a16="http://schemas.microsoft.com/office/drawing/2014/main" id="{F056A8A9-89F8-83BB-BB06-CD952100DFE2}"/>
              </a:ext>
            </a:extLst>
          </p:cNvPr>
          <p:cNvSpPr txBox="1"/>
          <p:nvPr/>
        </p:nvSpPr>
        <p:spPr>
          <a:xfrm>
            <a:off x="1608580" y="6056304"/>
            <a:ext cx="5926837" cy="461665"/>
          </a:xfrm>
          <a:prstGeom prst="rect">
            <a:avLst/>
          </a:prstGeom>
          <a:noFill/>
        </p:spPr>
        <p:txBody>
          <a:bodyPr wrap="square" rtlCol="0">
            <a:spAutoFit/>
          </a:bodyPr>
          <a:lstStyle/>
          <a:p>
            <a:r>
              <a:rPr lang="ja-JP" altLang="en-US" sz="2400" dirty="0">
                <a:latin typeface="游ゴシック" panose="020B0400000000000000" pitchFamily="50" charset="-128"/>
                <a:ea typeface="游ゴシック" panose="020B0400000000000000" pitchFamily="50" charset="-128"/>
              </a:rPr>
              <a:t>図１　鉄道の発達による時間距離の変化</a:t>
            </a:r>
            <a:endParaRPr kumimoji="1" lang="en-US" altLang="ja-JP" sz="2400" dirty="0">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D42D29C2-7CA9-38FA-6D21-3B4E769381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0620" y="1047978"/>
            <a:ext cx="4662759" cy="4762044"/>
          </a:xfrm>
          <a:prstGeom prst="rect">
            <a:avLst/>
          </a:prstGeom>
        </p:spPr>
      </p:pic>
      <p:sp>
        <p:nvSpPr>
          <p:cNvPr id="7" name="テキスト ボックス 6">
            <a:extLst>
              <a:ext uri="{FF2B5EF4-FFF2-40B4-BE49-F238E27FC236}">
                <a16:creationId xmlns:a16="http://schemas.microsoft.com/office/drawing/2014/main" id="{BFE459F9-620E-6773-F36B-2B7441E2CBC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982800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B7DB6-002F-5B57-41C1-2C77A073991B}"/>
            </a:ext>
          </a:extLst>
        </p:cNvPr>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A23B2B3E-EE13-6462-B313-70DC131FC86A}"/>
              </a:ext>
            </a:extLst>
          </p:cNvPr>
          <p:cNvSpPr>
            <a:spLocks noGrp="1"/>
          </p:cNvSpPr>
          <p:nvPr>
            <p:ph type="sldNum" sz="quarter" idx="12"/>
          </p:nvPr>
        </p:nvSpPr>
        <p:spPr/>
        <p:txBody>
          <a:bodyPr/>
          <a:lstStyle/>
          <a:p>
            <a:fld id="{4FAB73BC-B049-4115-A692-8D63A059BFB8}" type="slidenum">
              <a:rPr lang="en-US" smtClean="0"/>
              <a:t>8</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2801689D-8459-FE1D-CEC8-BE242946B15C}"/>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7903B876-0ADC-7EAA-42BB-E1C3EFD6D373}"/>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1E02A631-27F0-2CD3-51E8-46AAD66F61C7}"/>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縮小する日本と世界</a:t>
            </a:r>
            <a:endParaRPr lang="ja-JP" altLang="ja-JP" sz="3600" b="1" dirty="0">
              <a:latin typeface="游ゴシック" panose="020B0400000000000000" pitchFamily="50" charset="-128"/>
              <a:ea typeface="游ゴシック" panose="020B0400000000000000" pitchFamily="50" charset="-128"/>
            </a:endParaRPr>
          </a:p>
        </p:txBody>
      </p:sp>
      <p:sp>
        <p:nvSpPr>
          <p:cNvPr id="8" name="テキスト ボックス 7">
            <a:extLst>
              <a:ext uri="{FF2B5EF4-FFF2-40B4-BE49-F238E27FC236}">
                <a16:creationId xmlns:a16="http://schemas.microsoft.com/office/drawing/2014/main" id="{C336B1C0-62BF-7A67-6F38-364F4E5126C2}"/>
              </a:ext>
            </a:extLst>
          </p:cNvPr>
          <p:cNvSpPr txBox="1"/>
          <p:nvPr/>
        </p:nvSpPr>
        <p:spPr>
          <a:xfrm>
            <a:off x="3074791" y="6163421"/>
            <a:ext cx="2994409" cy="461665"/>
          </a:xfrm>
          <a:prstGeom prst="rect">
            <a:avLst/>
          </a:prstGeom>
          <a:noFill/>
        </p:spPr>
        <p:txBody>
          <a:bodyPr wrap="square" rtlCol="0">
            <a:spAutoFit/>
          </a:bodyPr>
          <a:lstStyle/>
          <a:p>
            <a:r>
              <a:rPr lang="ja-JP" altLang="en-US" sz="2400" dirty="0">
                <a:latin typeface="游ゴシック" panose="020B0400000000000000" pitchFamily="50" charset="-128"/>
                <a:ea typeface="游ゴシック" panose="020B0400000000000000" pitchFamily="50" charset="-128"/>
              </a:rPr>
              <a:t>図２　日本の鉄道網</a:t>
            </a:r>
            <a:endParaRPr kumimoji="1" lang="en-US" altLang="ja-JP" sz="2400" dirty="0">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29326D33-1833-32A8-A595-85F4C2D43E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9158" y="1007572"/>
            <a:ext cx="4865674" cy="5155849"/>
          </a:xfrm>
          <a:prstGeom prst="rect">
            <a:avLst/>
          </a:prstGeom>
        </p:spPr>
      </p:pic>
      <p:sp>
        <p:nvSpPr>
          <p:cNvPr id="4" name="テキスト ボックス 3">
            <a:extLst>
              <a:ext uri="{FF2B5EF4-FFF2-40B4-BE49-F238E27FC236}">
                <a16:creationId xmlns:a16="http://schemas.microsoft.com/office/drawing/2014/main" id="{5F27641B-2C38-C6F5-B31E-C6935A2678DC}"/>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923208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3474C-F39D-04E1-A9A0-53724CE96DA2}"/>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25158A86-F34A-9AB8-166F-F97FE80BAD25}"/>
              </a:ext>
            </a:extLst>
          </p:cNvPr>
          <p:cNvSpPr>
            <a:spLocks noGrp="1"/>
          </p:cNvSpPr>
          <p:nvPr>
            <p:ph idx="4294967295"/>
          </p:nvPr>
        </p:nvSpPr>
        <p:spPr>
          <a:xfrm>
            <a:off x="431800" y="1268413"/>
            <a:ext cx="8280400" cy="5018723"/>
          </a:xfrm>
        </p:spPr>
        <p:txBody>
          <a:bodyPr lIns="0" tIns="0" rIns="0" bIns="0">
            <a:noAutofit/>
          </a:bodyPr>
          <a:lstStyle/>
          <a:p>
            <a:pPr marL="403200" indent="-403200">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・鉄道や自動車などの③ </a:t>
            </a:r>
            <a:r>
              <a:rPr lang="ja-JP" altLang="en-US" sz="3600" dirty="0">
                <a:solidFill>
                  <a:srgbClr val="FF0000"/>
                </a:solidFill>
                <a:latin typeface="游ゴシック" panose="020B0400000000000000" pitchFamily="50" charset="-128"/>
                <a:ea typeface="游ゴシック" panose="020B0400000000000000" pitchFamily="50" charset="-128"/>
              </a:rPr>
              <a:t>陸上交通 </a:t>
            </a: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a:t>
            </a:r>
            <a:r>
              <a:rPr lang="en-US" altLang="ja-JP" sz="3600" dirty="0">
                <a:latin typeface="游ゴシック" panose="020B0400000000000000" pitchFamily="50" charset="-128"/>
                <a:ea typeface="游ゴシック" panose="020B0400000000000000" pitchFamily="50" charset="-128"/>
              </a:rPr>
              <a:t>…</a:t>
            </a:r>
            <a:r>
              <a:rPr lang="ja-JP" altLang="en-US" sz="3600" dirty="0">
                <a:latin typeface="游ゴシック" panose="020B0400000000000000" pitchFamily="50" charset="-128"/>
                <a:ea typeface="游ゴシック" panose="020B0400000000000000" pitchFamily="50" charset="-128"/>
              </a:rPr>
              <a:t>比較的近い距離を頻繁に結ぶ役割を果たしており、航空交通に比べて輸送量がはるかに多い</a:t>
            </a:r>
          </a:p>
          <a:p>
            <a:pPr marL="893763" indent="-893763">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　→日本では、鉄道が旅客輸送において重要な手段となっている</a:t>
            </a:r>
          </a:p>
          <a:p>
            <a:pPr marL="403200" indent="-403200">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a:t>
            </a:r>
            <a:r>
              <a:rPr lang="en-US" altLang="ja-JP" sz="3600" dirty="0">
                <a:latin typeface="游ゴシック" panose="020B0400000000000000" pitchFamily="50" charset="-128"/>
                <a:ea typeface="游ゴシック" panose="020B0400000000000000" pitchFamily="50" charset="-128"/>
              </a:rPr>
              <a:t>20</a:t>
            </a:r>
            <a:r>
              <a:rPr lang="ja-JP" altLang="en-US" sz="3600" dirty="0">
                <a:latin typeface="游ゴシック" panose="020B0400000000000000" pitchFamily="50" charset="-128"/>
                <a:ea typeface="游ゴシック" panose="020B0400000000000000" pitchFamily="50" charset="-128"/>
              </a:rPr>
              <a:t>世紀半ばからは、鉄道に代わって自動車が③の主役となる</a:t>
            </a:r>
            <a:endParaRPr lang="en-US" altLang="ja-JP" sz="3600" dirty="0">
              <a:latin typeface="游ゴシック" panose="020B0400000000000000" pitchFamily="50" charset="-128"/>
              <a:ea typeface="游ゴシック" panose="020B0400000000000000" pitchFamily="50" charset="-128"/>
            </a:endParaRPr>
          </a:p>
          <a:p>
            <a:pPr marL="401638" indent="-39688">
              <a:lnSpc>
                <a:spcPct val="100000"/>
              </a:lnSpc>
              <a:spcBef>
                <a:spcPts val="0"/>
              </a:spcBef>
              <a:buNone/>
            </a:pPr>
            <a:r>
              <a:rPr lang="ja-JP" altLang="en-US" sz="3600" dirty="0">
                <a:latin typeface="游ゴシック" panose="020B0400000000000000" pitchFamily="50" charset="-128"/>
                <a:ea typeface="游ゴシック" panose="020B0400000000000000" pitchFamily="50" charset="-128"/>
              </a:rPr>
              <a:t>④ </a:t>
            </a:r>
            <a:r>
              <a:rPr lang="ja-JP" altLang="en-US" sz="3600" dirty="0">
                <a:solidFill>
                  <a:srgbClr val="FF0000"/>
                </a:solidFill>
                <a:latin typeface="游ゴシック" panose="020B0400000000000000" pitchFamily="50" charset="-128"/>
                <a:ea typeface="游ゴシック" panose="020B0400000000000000" pitchFamily="50" charset="-128"/>
              </a:rPr>
              <a:t>車社会化（モータリゼーション） </a:t>
            </a:r>
            <a:r>
              <a:rPr lang="ja-JP" altLang="en-US" sz="3600" dirty="0">
                <a:latin typeface="游ゴシック" panose="020B0400000000000000" pitchFamily="50" charset="-128"/>
                <a:ea typeface="游ゴシック" panose="020B0400000000000000" pitchFamily="50" charset="-128"/>
              </a:rPr>
              <a:t>が進展した　　　　</a:t>
            </a:r>
          </a:p>
        </p:txBody>
      </p:sp>
      <p:sp>
        <p:nvSpPr>
          <p:cNvPr id="6" name="スライド番号プレースホルダー 5">
            <a:extLst>
              <a:ext uri="{FF2B5EF4-FFF2-40B4-BE49-F238E27FC236}">
                <a16:creationId xmlns:a16="http://schemas.microsoft.com/office/drawing/2014/main" id="{67809ADC-EEDA-5421-E439-E1C05E8D444B}"/>
              </a:ext>
            </a:extLst>
          </p:cNvPr>
          <p:cNvSpPr>
            <a:spLocks noGrp="1"/>
          </p:cNvSpPr>
          <p:nvPr>
            <p:ph type="sldNum" sz="quarter" idx="12"/>
          </p:nvPr>
        </p:nvSpPr>
        <p:spPr/>
        <p:txBody>
          <a:bodyPr/>
          <a:lstStyle/>
          <a:p>
            <a:fld id="{4FAB73BC-B049-4115-A692-8D63A059BFB8}" type="slidenum">
              <a:rPr lang="en-US" smtClean="0"/>
              <a:t>9</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F2FFD1A2-B0EA-F447-AA13-CF18B00EB7E3}"/>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48E5AB7A-A2CC-645F-22F1-31B593AA89D8}"/>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メモ 7">
            <a:extLst>
              <a:ext uri="{FF2B5EF4-FFF2-40B4-BE49-F238E27FC236}">
                <a16:creationId xmlns:a16="http://schemas.microsoft.com/office/drawing/2014/main" id="{BD7C97E3-C926-9061-51B2-E6022D1A7154}"/>
              </a:ext>
            </a:extLst>
          </p:cNvPr>
          <p:cNvSpPr/>
          <p:nvPr/>
        </p:nvSpPr>
        <p:spPr>
          <a:xfrm>
            <a:off x="5542967" y="1268413"/>
            <a:ext cx="1973200"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94A28FA6-5679-8985-4743-FD6597A7AAB4}"/>
              </a:ext>
            </a:extLst>
          </p:cNvPr>
          <p:cNvSpPr txBox="1"/>
          <p:nvPr/>
        </p:nvSpPr>
        <p:spPr>
          <a:xfrm>
            <a:off x="210667" y="72128"/>
            <a:ext cx="6662406"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陸上交通の発達と都市の拡大</a:t>
            </a:r>
            <a:endParaRPr lang="ja-JP" altLang="ja-JP" sz="3600" b="1" dirty="0">
              <a:latin typeface="游ゴシック" panose="020B0400000000000000" pitchFamily="50" charset="-128"/>
              <a:ea typeface="游ゴシック" panose="020B0400000000000000" pitchFamily="50" charset="-128"/>
            </a:endParaRPr>
          </a:p>
        </p:txBody>
      </p:sp>
      <p:sp>
        <p:nvSpPr>
          <p:cNvPr id="7" name="メモ 7">
            <a:extLst>
              <a:ext uri="{FF2B5EF4-FFF2-40B4-BE49-F238E27FC236}">
                <a16:creationId xmlns:a16="http://schemas.microsoft.com/office/drawing/2014/main" id="{321C2387-502A-185D-AABC-42B91D62DF8B}"/>
              </a:ext>
            </a:extLst>
          </p:cNvPr>
          <p:cNvSpPr/>
          <p:nvPr/>
        </p:nvSpPr>
        <p:spPr>
          <a:xfrm>
            <a:off x="1354479" y="5669967"/>
            <a:ext cx="6844975" cy="504000"/>
          </a:xfrm>
          <a:prstGeom prst="foldedCorner">
            <a:avLst>
              <a:gd name="adj" fmla="val 0"/>
            </a:avLst>
          </a:prstGeom>
          <a:solidFill>
            <a:srgbClr val="A7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F086DA3E-57CF-1AC4-B2D2-8D733F2CBD57}"/>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527358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7"/>
                                        </p:tgtEl>
                                        <p:attrNameLst>
                                          <p:attrName>ppt_w</p:attrName>
                                        </p:attrNameLst>
                                      </p:cBhvr>
                                      <p:tavLst>
                                        <p:tav tm="0">
                                          <p:val>
                                            <p:strVal val="ppt_w"/>
                                          </p:val>
                                        </p:tav>
                                        <p:tav tm="100000">
                                          <p:val>
                                            <p:fltVal val="0"/>
                                          </p:val>
                                        </p:tav>
                                      </p:tavLst>
                                    </p:anim>
                                    <p:anim calcmode="lin" valueType="num">
                                      <p:cBhvr>
                                        <p:cTn id="14" dur="500"/>
                                        <p:tgtEl>
                                          <p:spTgt spid="7"/>
                                        </p:tgtEl>
                                        <p:attrNameLst>
                                          <p:attrName>ppt_h</p:attrName>
                                        </p:attrNameLst>
                                      </p:cBhvr>
                                      <p:tavLst>
                                        <p:tav tm="0">
                                          <p:val>
                                            <p:strVal val="ppt_h"/>
                                          </p:val>
                                        </p:tav>
                                        <p:tav tm="100000">
                                          <p:val>
                                            <p:fltVal val="0"/>
                                          </p:val>
                                        </p:tav>
                                      </p:tavLst>
                                    </p:anim>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heme/theme1.xml><?xml version="1.0" encoding="utf-8"?>
<a:theme xmlns:a="http://schemas.openxmlformats.org/drawingml/2006/main" name="HDOfficeLightV0">
  <a:themeElements>
    <a:clrScheme name="黄色がかったオレンジ">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33E9AC2B65C294ABCCC11D779D0FAA0" ma:contentTypeVersion="20" ma:contentTypeDescription="新しいドキュメントを作成します。" ma:contentTypeScope="" ma:versionID="c00100f806b244e904c2fff3505ec33f">
  <xsd:schema xmlns:xsd="http://www.w3.org/2001/XMLSchema" xmlns:xs="http://www.w3.org/2001/XMLSchema" xmlns:p="http://schemas.microsoft.com/office/2006/metadata/properties" xmlns:ns2="18eb18e9-3b9d-44fe-af43-41e7933df07a" xmlns:ns3="e3c5cd09-d5d2-4a49-81e9-ed93aacddae4" targetNamespace="http://schemas.microsoft.com/office/2006/metadata/properties" ma:root="true" ma:fieldsID="596e9508eb563cc522d829c1c6c44b3f" ns2:_="" ns3:_="">
    <xsd:import namespace="18eb18e9-3b9d-44fe-af43-41e7933df07a"/>
    <xsd:import namespace="e3c5cd09-d5d2-4a49-81e9-ed93aacddae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3:search_languag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b18e9-3b9d-44fe-af43-41e7933df0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a5a7c612-5922-4a77-8e31-25f580869e4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3c5cd09-d5d2-4a49-81e9-ed93aacddae4"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2ae0d295-044c-4b37-afa2-88077731fee5}" ma:internalName="TaxCatchAll" ma:showField="CatchAllData" ma:web="e3c5cd09-d5d2-4a49-81e9-ed93aacddae4">
      <xsd:complexType>
        <xsd:complexContent>
          <xsd:extension base="dms:MultiChoiceLookup">
            <xsd:sequence>
              <xsd:element name="Value" type="dms:Lookup" maxOccurs="unbounded" minOccurs="0" nillable="true"/>
            </xsd:sequence>
          </xsd:extension>
        </xsd:complexContent>
      </xsd:complexType>
    </xsd:element>
    <xsd:element name="search_language" ma:index="26" nillable="true" ma:displayName="search_language" ma:default="ja" ma:internalName="search_languag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earch_language xmlns="e3c5cd09-d5d2-4a49-81e9-ed93aacddae4">ja</search_language>
    <lcf76f155ced4ddcb4097134ff3c332f xmlns="18eb18e9-3b9d-44fe-af43-41e7933df07a">
      <Terms xmlns="http://schemas.microsoft.com/office/infopath/2007/PartnerControls"/>
    </lcf76f155ced4ddcb4097134ff3c332f>
    <TaxCatchAll xmlns="e3c5cd09-d5d2-4a49-81e9-ed93aacddae4" xsi:nil="true"/>
  </documentManagement>
</p:properties>
</file>

<file path=customXml/itemProps1.xml><?xml version="1.0" encoding="utf-8"?>
<ds:datastoreItem xmlns:ds="http://schemas.openxmlformats.org/officeDocument/2006/customXml" ds:itemID="{3503D51B-39EF-4ED4-B234-8AEB54AFB978}"/>
</file>

<file path=customXml/itemProps2.xml><?xml version="1.0" encoding="utf-8"?>
<ds:datastoreItem xmlns:ds="http://schemas.openxmlformats.org/officeDocument/2006/customXml" ds:itemID="{E8467B1B-DF25-4DF9-AEC5-2510D4FBFEDC}"/>
</file>

<file path=customXml/itemProps3.xml><?xml version="1.0" encoding="utf-8"?>
<ds:datastoreItem xmlns:ds="http://schemas.openxmlformats.org/officeDocument/2006/customXml" ds:itemID="{4A21DE23-705E-41B1-8E56-F113693CAD71}"/>
</file>

<file path=docProps/app.xml><?xml version="1.0" encoding="utf-8"?>
<Properties xmlns="http://schemas.openxmlformats.org/officeDocument/2006/extended-properties" xmlns:vt="http://schemas.openxmlformats.org/officeDocument/2006/docPropsVTypes">
  <Template/>
  <TotalTime>0</TotalTime>
  <Words>860</Words>
  <Application>Microsoft Office PowerPoint</Application>
  <PresentationFormat>画面に合わせる (4:3)</PresentationFormat>
  <Paragraphs>107</Paragraphs>
  <Slides>21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21</vt:i4>
      </vt:variant>
    </vt:vector>
  </HeadingPairs>
  <TitlesOfParts>
    <vt:vector size="27" baseType="lpstr">
      <vt:lpstr>ＭＳ Ｐゴシック</vt:lpstr>
      <vt:lpstr>游ゴシック</vt:lpstr>
      <vt:lpstr>游明朝</vt:lpstr>
      <vt:lpstr>Calibri</vt:lpstr>
      <vt:lpstr>Wingdings 2</vt:lpstr>
      <vt:lpstr>HDOfficeLightV0</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2026-03-17T09:21:39Z</dcterms:created>
  <dcterms:modified xsi:type="dcterms:W3CDTF">2026-03-17T09:21:41Z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0x010100D33E9AC2B65C294ABCCC11D779D0FAA0</vt:lpwstr>
  </property>
</Properties>
</file>